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2" r:id="rId10"/>
    <p:sldId id="265" r:id="rId11"/>
    <p:sldId id="269" r:id="rId12"/>
    <p:sldId id="268" r:id="rId13"/>
    <p:sldId id="267" r:id="rId14"/>
    <p:sldId id="266"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3/24/2020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3/24/2020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1IlY4WVHdSA" TargetMode="External"/><Relationship Id="rId2" Type="http://schemas.openxmlformats.org/officeDocument/2006/relationships/hyperlink" Target="https://www.youtube.com/watch?v=izlY3Sasz90"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izlY3Sasz90"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1IlY4WVHdSA"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1IlY4WVHdSA"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cap="none" dirty="0" smtClean="0">
                <a:solidFill>
                  <a:schemeClr val="bg1"/>
                </a:solidFill>
                <a:latin typeface="Arial" panose="020B0604020202020204" pitchFamily="34" charset="0"/>
                <a:cs typeface="Arial" panose="020B0604020202020204" pitchFamily="34" charset="0"/>
              </a:rPr>
              <a:t>Operații de bază în laborator</a:t>
            </a:r>
            <a:endParaRPr lang="en-US" cap="none" dirty="0">
              <a:solidFill>
                <a:schemeClr val="bg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pPr algn="ctr"/>
            <a:r>
              <a:rPr lang="ro-RO" b="1" dirty="0" smtClean="0">
                <a:solidFill>
                  <a:schemeClr val="bg1"/>
                </a:solidFill>
                <a:latin typeface="Arial" panose="020B0604020202020204" pitchFamily="34" charset="0"/>
                <a:cs typeface="Arial" panose="020B0604020202020204" pitchFamily="34" charset="0"/>
              </a:rPr>
              <a:t>Constante fizice</a:t>
            </a:r>
          </a:p>
          <a:p>
            <a:pPr algn="ctr"/>
            <a:r>
              <a:rPr lang="ro-RO" b="1" dirty="0" smtClean="0">
                <a:solidFill>
                  <a:schemeClr val="bg1"/>
                </a:solidFill>
                <a:latin typeface="Arial" panose="020B0604020202020204" pitchFamily="34" charset="0"/>
                <a:cs typeface="Arial" panose="020B0604020202020204" pitchFamily="34" charset="0"/>
              </a:rPr>
              <a:t>Densitatea</a:t>
            </a:r>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5641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54481" y="1175656"/>
            <a:ext cx="8347166" cy="2677656"/>
          </a:xfrm>
          <a:prstGeom prst="rect">
            <a:avLst/>
          </a:prstGeom>
          <a:noFill/>
        </p:spPr>
        <p:txBody>
          <a:bodyPr wrap="square" rtlCol="0">
            <a:spAutoFit/>
          </a:bodyPr>
          <a:lstStyle/>
          <a:p>
            <a:endParaRPr lang="ro-RO" sz="2400" i="1" dirty="0" smtClean="0">
              <a:solidFill>
                <a:schemeClr val="bg1"/>
              </a:solidFill>
            </a:endParaRPr>
          </a:p>
          <a:p>
            <a:endParaRPr lang="ro-RO" sz="2400" i="1" dirty="0">
              <a:solidFill>
                <a:schemeClr val="bg1"/>
              </a:solidFill>
            </a:endParaRPr>
          </a:p>
          <a:p>
            <a:endParaRPr lang="ro-RO" sz="2400" i="1" dirty="0" smtClean="0">
              <a:solidFill>
                <a:schemeClr val="bg1"/>
              </a:solidFill>
            </a:endParaRPr>
          </a:p>
          <a:p>
            <a:r>
              <a:rPr lang="ro-RO" sz="2400" dirty="0" smtClean="0">
                <a:solidFill>
                  <a:schemeClr val="bg1"/>
                </a:solidFill>
                <a:latin typeface="Arial" panose="020B0604020202020204" pitchFamily="34" charset="0"/>
                <a:cs typeface="Arial" panose="020B0604020202020204" pitchFamily="34" charset="0"/>
              </a:rPr>
              <a:t>Tema nr. 2: Într-un pahar gradat se pune 100cm</a:t>
            </a:r>
            <a:r>
              <a:rPr lang="ro-RO" sz="2400" baseline="30000" dirty="0" smtClean="0">
                <a:solidFill>
                  <a:schemeClr val="bg1"/>
                </a:solidFill>
                <a:latin typeface="Arial" panose="020B0604020202020204" pitchFamily="34" charset="0"/>
                <a:cs typeface="Arial" panose="020B0604020202020204" pitchFamily="34" charset="0"/>
              </a:rPr>
              <a:t>3</a:t>
            </a:r>
            <a:r>
              <a:rPr lang="ro-RO" sz="2400" dirty="0" smtClean="0">
                <a:solidFill>
                  <a:schemeClr val="bg1"/>
                </a:solidFill>
                <a:latin typeface="Arial" panose="020B0604020202020204" pitchFamily="34" charset="0"/>
                <a:cs typeface="Arial" panose="020B0604020202020204" pitchFamily="34" charset="0"/>
              </a:rPr>
              <a:t> apă se adaugă în pahar o piatră și volumul crește până la 175cm</a:t>
            </a:r>
            <a:r>
              <a:rPr lang="ro-RO" sz="2400" baseline="30000" dirty="0" smtClean="0">
                <a:solidFill>
                  <a:schemeClr val="bg1"/>
                </a:solidFill>
                <a:latin typeface="Arial" panose="020B0604020202020204" pitchFamily="34" charset="0"/>
                <a:cs typeface="Arial" panose="020B0604020202020204" pitchFamily="34" charset="0"/>
              </a:rPr>
              <a:t>3</a:t>
            </a:r>
            <a:r>
              <a:rPr lang="ro-RO" sz="2400" dirty="0" smtClean="0">
                <a:solidFill>
                  <a:schemeClr val="bg1"/>
                </a:solidFill>
                <a:latin typeface="Arial" panose="020B0604020202020204" pitchFamily="34" charset="0"/>
                <a:cs typeface="Arial" panose="020B0604020202020204" pitchFamily="34" charset="0"/>
              </a:rPr>
              <a:t>. Masa acelei pietre este de 250g. Care este densitatea pietrei?</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9796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41418" y="1175656"/>
            <a:ext cx="8347166" cy="1569660"/>
          </a:xfrm>
          <a:prstGeom prst="rect">
            <a:avLst/>
          </a:prstGeom>
          <a:noFill/>
        </p:spPr>
        <p:txBody>
          <a:bodyPr wrap="square" rtlCol="0">
            <a:spAutoFit/>
          </a:bodyPr>
          <a:lstStyle/>
          <a:p>
            <a:endParaRPr lang="ro-RO" sz="2400" i="1" dirty="0" smtClean="0">
              <a:solidFill>
                <a:schemeClr val="bg1"/>
              </a:solidFill>
            </a:endParaRPr>
          </a:p>
          <a:p>
            <a:endParaRPr lang="ro-RO" sz="2400" i="1" dirty="0">
              <a:solidFill>
                <a:schemeClr val="bg1"/>
              </a:solidFill>
            </a:endParaRPr>
          </a:p>
          <a:p>
            <a:endParaRPr lang="ro-RO" sz="2400" i="1" dirty="0" smtClean="0">
              <a:solidFill>
                <a:schemeClr val="bg1"/>
              </a:solidFill>
            </a:endParaRPr>
          </a:p>
          <a:p>
            <a:endParaRPr lang="en-US" sz="2400" i="1" dirty="0">
              <a:solidFill>
                <a:schemeClr val="bg1"/>
              </a:solidFill>
            </a:endParaRPr>
          </a:p>
        </p:txBody>
      </p:sp>
      <p:sp>
        <p:nvSpPr>
          <p:cNvPr id="4" name="TextBox 3"/>
          <p:cNvSpPr txBox="1"/>
          <p:nvPr/>
        </p:nvSpPr>
        <p:spPr>
          <a:xfrm>
            <a:off x="600891" y="1175656"/>
            <a:ext cx="10776857" cy="2215991"/>
          </a:xfrm>
          <a:prstGeom prst="rect">
            <a:avLst/>
          </a:prstGeom>
          <a:noFill/>
        </p:spPr>
        <p:txBody>
          <a:bodyPr wrap="square" rtlCol="0">
            <a:spAutoFit/>
          </a:bodyPr>
          <a:lstStyle/>
          <a:p>
            <a:pPr algn="ctr"/>
            <a:r>
              <a:rPr lang="ro-RO" sz="2400" b="1" dirty="0" smtClean="0">
                <a:solidFill>
                  <a:schemeClr val="bg1"/>
                </a:solidFill>
                <a:latin typeface="Arial" panose="020B0604020202020204" pitchFamily="34" charset="0"/>
                <a:cs typeface="Arial" panose="020B0604020202020204" pitchFamily="34" charset="0"/>
              </a:rPr>
              <a:t>Determinarea </a:t>
            </a:r>
            <a:r>
              <a:rPr lang="ro-RO" sz="2400" b="1" dirty="0">
                <a:solidFill>
                  <a:schemeClr val="bg1"/>
                </a:solidFill>
                <a:latin typeface="Arial" panose="020B0604020202020204" pitchFamily="34" charset="0"/>
                <a:cs typeface="Arial" panose="020B0604020202020204" pitchFamily="34" charset="0"/>
              </a:rPr>
              <a:t>densităţii cu ajutorul balanţei </a:t>
            </a:r>
            <a:r>
              <a:rPr lang="ro-RO" sz="2400" b="1" dirty="0" smtClean="0">
                <a:solidFill>
                  <a:schemeClr val="bg1"/>
                </a:solidFill>
                <a:latin typeface="Arial" panose="020B0604020202020204" pitchFamily="34" charset="0"/>
                <a:cs typeface="Arial" panose="020B0604020202020204" pitchFamily="34" charset="0"/>
              </a:rPr>
              <a:t>hidrostatice</a:t>
            </a:r>
          </a:p>
          <a:p>
            <a:r>
              <a:rPr lang="ro-RO" sz="2400" dirty="0" smtClean="0">
                <a:solidFill>
                  <a:schemeClr val="bg1"/>
                </a:solidFill>
                <a:latin typeface="Arial" panose="020B0604020202020204" pitchFamily="34" charset="0"/>
                <a:cs typeface="Arial" panose="020B0604020202020204" pitchFamily="34" charset="0"/>
              </a:rPr>
              <a:t>Determinarea </a:t>
            </a:r>
            <a:r>
              <a:rPr lang="ro-RO" sz="2400" dirty="0">
                <a:solidFill>
                  <a:schemeClr val="bg1"/>
                </a:solidFill>
                <a:latin typeface="Arial" panose="020B0604020202020204" pitchFamily="34" charset="0"/>
                <a:cs typeface="Arial" panose="020B0604020202020204" pitchFamily="34" charset="0"/>
              </a:rPr>
              <a:t>densităţii cu balanţa hidrostatică este o metodă foarte exactă de determinare a densităţii corpurilor lichide şi solide, fiind folosită ca </a:t>
            </a:r>
            <a:r>
              <a:rPr lang="ro-RO" sz="2400" b="1" i="1" dirty="0">
                <a:solidFill>
                  <a:schemeClr val="bg1"/>
                </a:solidFill>
                <a:latin typeface="Arial" panose="020B0604020202020204" pitchFamily="34" charset="0"/>
                <a:cs typeface="Arial" panose="020B0604020202020204" pitchFamily="34" charset="0"/>
              </a:rPr>
              <a:t>metodă de etalonare</a:t>
            </a:r>
            <a:r>
              <a:rPr lang="ro-RO" sz="2400" dirty="0" smtClean="0">
                <a:solidFill>
                  <a:schemeClr val="bg1"/>
                </a:solidFill>
                <a:latin typeface="Arial" panose="020B0604020202020204" pitchFamily="34" charset="0"/>
                <a:cs typeface="Arial" panose="020B0604020202020204" pitchFamily="34" charset="0"/>
              </a:rPr>
              <a:t>.</a:t>
            </a:r>
          </a:p>
          <a:p>
            <a:endParaRPr lang="ro-RO" sz="2400" dirty="0">
              <a:solidFill>
                <a:schemeClr val="bg1"/>
              </a:solidFill>
              <a:latin typeface="Arial" panose="020B0604020202020204" pitchFamily="34" charset="0"/>
              <a:cs typeface="Arial" panose="020B0604020202020204" pitchFamily="34" charset="0"/>
            </a:endParaRPr>
          </a:p>
          <a:p>
            <a:endParaRPr lang="en-US" dirty="0"/>
          </a:p>
        </p:txBody>
      </p:sp>
      <p:sp>
        <p:nvSpPr>
          <p:cNvPr id="7" name="TextBox 6"/>
          <p:cNvSpPr txBox="1"/>
          <p:nvPr/>
        </p:nvSpPr>
        <p:spPr>
          <a:xfrm>
            <a:off x="9640389" y="7300683"/>
            <a:ext cx="2978331" cy="1959429"/>
          </a:xfrm>
          <a:prstGeom prst="rect">
            <a:avLst/>
          </a:prstGeom>
          <a:noFill/>
        </p:spPr>
        <p:txBody>
          <a:bodyPr wrap="square" rtlCol="0">
            <a:spAutoFit/>
          </a:bodyPr>
          <a:lstStyle/>
          <a:p>
            <a:endParaRPr lang="en-US" dirty="0"/>
          </a:p>
        </p:txBody>
      </p:sp>
      <p:sp>
        <p:nvSpPr>
          <p:cNvPr id="8" name="Rectangle 4"/>
          <p:cNvSpPr>
            <a:spLocks noChangeArrowheads="1"/>
          </p:cNvSpPr>
          <p:nvPr/>
        </p:nvSpPr>
        <p:spPr bwMode="auto">
          <a:xfrm>
            <a:off x="4598126" y="33034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2351510491"/>
              </p:ext>
            </p:extLst>
          </p:nvPr>
        </p:nvGraphicFramePr>
        <p:xfrm>
          <a:off x="1969497" y="2928195"/>
          <a:ext cx="2752725" cy="2905125"/>
        </p:xfrm>
        <a:graphic>
          <a:graphicData uri="http://schemas.openxmlformats.org/presentationml/2006/ole">
            <mc:AlternateContent xmlns:mc="http://schemas.openxmlformats.org/markup-compatibility/2006">
              <mc:Choice xmlns:v="urn:schemas-microsoft-com:vml" Requires="v">
                <p:oleObj spid="_x0000_s3084" name="Bitmap Image" r:id="rId3" imgW="3600000" imgH="3323810" progId="Paint.Picture">
                  <p:embed/>
                </p:oleObj>
              </mc:Choice>
              <mc:Fallback>
                <p:oleObj name="Bitmap Image" r:id="rId3" imgW="3600000" imgH="3323810"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9497" y="2928195"/>
                        <a:ext cx="2752725" cy="290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5081451" y="3789681"/>
            <a:ext cx="5338355" cy="1200329"/>
          </a:xfrm>
          <a:prstGeom prst="rect">
            <a:avLst/>
          </a:prstGeom>
          <a:noFill/>
        </p:spPr>
        <p:txBody>
          <a:bodyPr wrap="square" rtlCol="0">
            <a:spAutoFit/>
          </a:bodyPr>
          <a:lstStyle/>
          <a:p>
            <a:r>
              <a:rPr lang="ro-RO" i="1" dirty="0" smtClean="0">
                <a:solidFill>
                  <a:schemeClr val="bg1"/>
                </a:solidFill>
                <a:latin typeface="Arial" panose="020B0604020202020204" pitchFamily="34" charset="0"/>
                <a:cs typeface="Arial" panose="020B0604020202020204" pitchFamily="34" charset="0"/>
              </a:rPr>
              <a:t>Balanță hidrostatică</a:t>
            </a:r>
          </a:p>
          <a:p>
            <a:r>
              <a:rPr lang="ro-RO" i="1" dirty="0" smtClean="0">
                <a:solidFill>
                  <a:schemeClr val="bg1"/>
                </a:solidFill>
                <a:latin typeface="Arial" panose="020B0604020202020204" pitchFamily="34" charset="0"/>
                <a:cs typeface="Arial" panose="020B0604020202020204" pitchFamily="34" charset="0"/>
              </a:rPr>
              <a:t>1 </a:t>
            </a:r>
            <a:r>
              <a:rPr lang="ro-RO" i="1" dirty="0">
                <a:solidFill>
                  <a:schemeClr val="bg1"/>
                </a:solidFill>
                <a:latin typeface="Arial" panose="020B0604020202020204" pitchFamily="34" charset="0"/>
                <a:cs typeface="Arial" panose="020B0604020202020204" pitchFamily="34" charset="0"/>
              </a:rPr>
              <a:t>– taler prevăzut cu dispozitiv de suspendare;</a:t>
            </a:r>
            <a:endParaRPr lang="en-US" dirty="0">
              <a:solidFill>
                <a:schemeClr val="bg1"/>
              </a:solidFill>
              <a:latin typeface="Arial" panose="020B0604020202020204" pitchFamily="34" charset="0"/>
              <a:cs typeface="Arial" panose="020B0604020202020204" pitchFamily="34" charset="0"/>
            </a:endParaRPr>
          </a:p>
          <a:p>
            <a:r>
              <a:rPr lang="ro-RO" i="1" dirty="0">
                <a:solidFill>
                  <a:schemeClr val="bg1"/>
                </a:solidFill>
                <a:latin typeface="Arial" panose="020B0604020202020204" pitchFamily="34" charset="0"/>
                <a:cs typeface="Arial" panose="020B0604020202020204" pitchFamily="34" charset="0"/>
              </a:rPr>
              <a:t>2 – fir de platină;</a:t>
            </a:r>
            <a:endParaRPr lang="en-US" dirty="0">
              <a:solidFill>
                <a:schemeClr val="bg1"/>
              </a:solidFill>
              <a:latin typeface="Arial" panose="020B0604020202020204" pitchFamily="34" charset="0"/>
              <a:cs typeface="Arial" panose="020B0604020202020204" pitchFamily="34" charset="0"/>
            </a:endParaRPr>
          </a:p>
          <a:p>
            <a:r>
              <a:rPr lang="ro-RO" i="1" dirty="0">
                <a:solidFill>
                  <a:schemeClr val="bg1"/>
                </a:solidFill>
                <a:latin typeface="Arial" panose="020B0604020202020204" pitchFamily="34" charset="0"/>
                <a:cs typeface="Arial" panose="020B0604020202020204" pitchFamily="34" charset="0"/>
              </a:rPr>
              <a:t>3 – </a:t>
            </a:r>
            <a:r>
              <a:rPr lang="ro-RO" i="1" dirty="0" smtClean="0">
                <a:solidFill>
                  <a:schemeClr val="bg1"/>
                </a:solidFill>
                <a:latin typeface="Arial" panose="020B0604020202020204" pitchFamily="34" charset="0"/>
                <a:cs typeface="Arial" panose="020B0604020202020204" pitchFamily="34" charset="0"/>
              </a:rPr>
              <a:t>plutitor.</a:t>
            </a: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8258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42" name="Rectangle 41"/>
          <p:cNvSpPr/>
          <p:nvPr/>
        </p:nvSpPr>
        <p:spPr>
          <a:xfrm>
            <a:off x="1141414" y="1472978"/>
            <a:ext cx="10040392" cy="4985980"/>
          </a:xfrm>
          <a:prstGeom prst="rect">
            <a:avLst/>
          </a:prstGeom>
        </p:spPr>
        <p:txBody>
          <a:bodyPr wrap="square">
            <a:spAutoFit/>
          </a:bodyPr>
          <a:lstStyle/>
          <a:p>
            <a:pPr>
              <a:spcAft>
                <a:spcPts val="0"/>
              </a:spcAft>
            </a:pPr>
            <a:r>
              <a:rPr lang="ro-RO" dirty="0">
                <a:solidFill>
                  <a:schemeClr val="bg1"/>
                </a:solidFill>
                <a:latin typeface="Arial" panose="020B0604020202020204" pitchFamily="34" charset="0"/>
                <a:ea typeface="Times New Roman" panose="02020603050405020304" pitchFamily="18" charset="0"/>
                <a:cs typeface="Arial" panose="020B0604020202020204" pitchFamily="34" charset="0"/>
              </a:rPr>
              <a:t>Această metodă constă în cântărirea corpului în aer şi în apă, după care, densitatea se află cu relaţia</a:t>
            </a:r>
            <a:r>
              <a:rPr lang="ro-RO"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a:t>
            </a:r>
          </a:p>
          <a:p>
            <a:pPr>
              <a:spcAft>
                <a:spcPts val="0"/>
              </a:spcAft>
            </a:pPr>
            <a:endParaRPr lang="ro-RO"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r>
              <a:rPr lang="ro-RO" dirty="0">
                <a:solidFill>
                  <a:schemeClr val="bg1"/>
                </a:solidFill>
                <a:latin typeface="Arial" panose="020B0604020202020204" pitchFamily="34" charset="0"/>
                <a:cs typeface="Arial" panose="020B0604020202020204" pitchFamily="34" charset="0"/>
              </a:rPr>
              <a:t>ρ</a:t>
            </a:r>
            <a:r>
              <a:rPr lang="ro-RO" baseline="-25000" dirty="0">
                <a:solidFill>
                  <a:schemeClr val="bg1"/>
                </a:solidFill>
                <a:latin typeface="Arial" panose="020B0604020202020204" pitchFamily="34" charset="0"/>
                <a:cs typeface="Arial" panose="020B0604020202020204" pitchFamily="34" charset="0"/>
              </a:rPr>
              <a:t> c</a:t>
            </a:r>
            <a:r>
              <a:rPr lang="ro-RO" dirty="0">
                <a:solidFill>
                  <a:schemeClr val="bg1"/>
                </a:solidFill>
                <a:latin typeface="Arial" panose="020B0604020202020204" pitchFamily="34" charset="0"/>
                <a:cs typeface="Arial" panose="020B0604020202020204" pitchFamily="34" charset="0"/>
              </a:rPr>
              <a:t> = m</a:t>
            </a:r>
            <a:r>
              <a:rPr lang="ro-RO" baseline="-25000" dirty="0">
                <a:solidFill>
                  <a:schemeClr val="bg1"/>
                </a:solidFill>
                <a:latin typeface="Arial" panose="020B0604020202020204" pitchFamily="34" charset="0"/>
                <a:cs typeface="Arial" panose="020B0604020202020204" pitchFamily="34" charset="0"/>
              </a:rPr>
              <a:t>1</a:t>
            </a:r>
            <a:r>
              <a:rPr lang="ro-RO" dirty="0">
                <a:solidFill>
                  <a:schemeClr val="bg1"/>
                </a:solidFill>
                <a:latin typeface="Arial" panose="020B0604020202020204" pitchFamily="34" charset="0"/>
                <a:cs typeface="Arial" panose="020B0604020202020204" pitchFamily="34" charset="0"/>
              </a:rPr>
              <a:t>/V</a:t>
            </a:r>
            <a:r>
              <a:rPr lang="ro-RO" baseline="-25000" dirty="0">
                <a:solidFill>
                  <a:schemeClr val="bg1"/>
                </a:solidFill>
                <a:latin typeface="Arial" panose="020B0604020202020204" pitchFamily="34" charset="0"/>
                <a:cs typeface="Arial" panose="020B0604020202020204" pitchFamily="34" charset="0"/>
              </a:rPr>
              <a:t> </a:t>
            </a:r>
            <a:r>
              <a:rPr lang="ro-RO" dirty="0">
                <a:solidFill>
                  <a:schemeClr val="bg1"/>
                </a:solidFill>
                <a:latin typeface="Arial" panose="020B0604020202020204" pitchFamily="34" charset="0"/>
                <a:cs typeface="Arial" panose="020B0604020202020204" pitchFamily="34" charset="0"/>
              </a:rPr>
              <a:t>=m</a:t>
            </a:r>
            <a:r>
              <a:rPr lang="ro-RO" baseline="-25000" dirty="0">
                <a:solidFill>
                  <a:schemeClr val="bg1"/>
                </a:solidFill>
                <a:latin typeface="Arial" panose="020B0604020202020204" pitchFamily="34" charset="0"/>
                <a:cs typeface="Arial" panose="020B0604020202020204" pitchFamily="34" charset="0"/>
              </a:rPr>
              <a:t>1 </a:t>
            </a:r>
            <a:r>
              <a:rPr lang="ro-RO" dirty="0">
                <a:solidFill>
                  <a:schemeClr val="bg1"/>
                </a:solidFill>
                <a:latin typeface="Arial" panose="020B0604020202020204" pitchFamily="34" charset="0"/>
                <a:cs typeface="Arial" panose="020B0604020202020204" pitchFamily="34" charset="0"/>
              </a:rPr>
              <a:t>x ρ/ </a:t>
            </a:r>
            <a:r>
              <a:rPr lang="ro-RO" dirty="0" smtClean="0">
                <a:solidFill>
                  <a:schemeClr val="bg1"/>
                </a:solidFill>
                <a:latin typeface="Arial" panose="020B0604020202020204" pitchFamily="34" charset="0"/>
                <a:cs typeface="Arial" panose="020B0604020202020204" pitchFamily="34" charset="0"/>
              </a:rPr>
              <a:t>m</a:t>
            </a:r>
            <a:r>
              <a:rPr lang="ro-RO" baseline="-25000" dirty="0" smtClean="0">
                <a:solidFill>
                  <a:schemeClr val="bg1"/>
                </a:solidFill>
                <a:latin typeface="Arial" panose="020B0604020202020204" pitchFamily="34" charset="0"/>
                <a:cs typeface="Arial" panose="020B0604020202020204" pitchFamily="34" charset="0"/>
              </a:rPr>
              <a:t>2</a:t>
            </a:r>
            <a:r>
              <a:rPr lang="ro-RO" dirty="0" smtClean="0">
                <a:solidFill>
                  <a:schemeClr val="bg1"/>
                </a:solidFill>
                <a:latin typeface="Arial" panose="020B0604020202020204" pitchFamily="34" charset="0"/>
                <a:cs typeface="Arial" panose="020B0604020202020204" pitchFamily="34" charset="0"/>
              </a:rPr>
              <a:t> </a:t>
            </a:r>
          </a:p>
          <a:p>
            <a:r>
              <a:rPr lang="ro-RO" dirty="0" smtClean="0">
                <a:solidFill>
                  <a:schemeClr val="bg1"/>
                </a:solidFill>
                <a:latin typeface="Arial" panose="020B0604020202020204" pitchFamily="34" charset="0"/>
                <a:cs typeface="Arial" panose="020B0604020202020204" pitchFamily="34" charset="0"/>
              </a:rPr>
              <a:t>Unde:</a:t>
            </a:r>
          </a:p>
          <a:p>
            <a:r>
              <a:rPr lang="ro-RO" dirty="0" smtClean="0">
                <a:solidFill>
                  <a:schemeClr val="bg1"/>
                </a:solidFill>
                <a:latin typeface="Arial" panose="020B0604020202020204" pitchFamily="34" charset="0"/>
                <a:cs typeface="Arial" panose="020B0604020202020204" pitchFamily="34" charset="0"/>
              </a:rPr>
              <a:t>m</a:t>
            </a:r>
            <a:r>
              <a:rPr lang="ro-RO" baseline="-25000" dirty="0" smtClean="0">
                <a:solidFill>
                  <a:schemeClr val="bg1"/>
                </a:solidFill>
                <a:latin typeface="Arial" panose="020B0604020202020204" pitchFamily="34" charset="0"/>
                <a:cs typeface="Arial" panose="020B0604020202020204" pitchFamily="34" charset="0"/>
              </a:rPr>
              <a:t>1</a:t>
            </a:r>
            <a:r>
              <a:rPr lang="ro-RO" dirty="0" smtClean="0">
                <a:solidFill>
                  <a:schemeClr val="bg1"/>
                </a:solidFill>
                <a:latin typeface="Arial" panose="020B0604020202020204" pitchFamily="34" charset="0"/>
                <a:cs typeface="Arial" panose="020B0604020202020204" pitchFamily="34" charset="0"/>
              </a:rPr>
              <a:t> – masa corpului care se determină</a:t>
            </a:r>
            <a:endParaRPr lang="ro-RO" baseline="-250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r>
              <a:rPr lang="ro-RO" dirty="0">
                <a:solidFill>
                  <a:schemeClr val="bg1"/>
                </a:solidFill>
                <a:latin typeface="Arial" panose="020B0604020202020204" pitchFamily="34" charset="0"/>
                <a:cs typeface="Arial" panose="020B0604020202020204" pitchFamily="34" charset="0"/>
              </a:rPr>
              <a:t>m</a:t>
            </a:r>
            <a:r>
              <a:rPr lang="ro-RO" baseline="-25000" dirty="0" smtClean="0">
                <a:solidFill>
                  <a:schemeClr val="bg1"/>
                </a:solidFill>
                <a:latin typeface="Arial" panose="020B0604020202020204" pitchFamily="34" charset="0"/>
                <a:cs typeface="Arial" panose="020B0604020202020204" pitchFamily="34" charset="0"/>
              </a:rPr>
              <a:t>2</a:t>
            </a:r>
            <a:r>
              <a:rPr lang="ro-RO" dirty="0" smtClean="0">
                <a:solidFill>
                  <a:schemeClr val="bg1"/>
                </a:solidFill>
                <a:latin typeface="Arial" panose="020B0604020202020204" pitchFamily="34" charset="0"/>
                <a:cs typeface="Arial" panose="020B0604020202020204" pitchFamily="34" charset="0"/>
              </a:rPr>
              <a:t> – masa greutaților deechilibrare a forței ascensionale</a:t>
            </a:r>
          </a:p>
          <a:p>
            <a:r>
              <a:rPr lang="ro-RO" dirty="0" smtClean="0">
                <a:solidFill>
                  <a:schemeClr val="bg1"/>
                </a:solidFill>
                <a:latin typeface="Arial" panose="020B0604020202020204" pitchFamily="34" charset="0"/>
                <a:cs typeface="Arial" panose="020B0604020202020204" pitchFamily="34" charset="0"/>
              </a:rPr>
              <a:t>V – volumul corpului solid</a:t>
            </a:r>
          </a:p>
          <a:p>
            <a:r>
              <a:rPr lang="el-GR" dirty="0" smtClean="0">
                <a:solidFill>
                  <a:schemeClr val="bg1"/>
                </a:solidFill>
                <a:latin typeface="Arial" panose="020B0604020202020204" pitchFamily="34" charset="0"/>
                <a:cs typeface="Arial" panose="020B0604020202020204" pitchFamily="34" charset="0"/>
              </a:rPr>
              <a:t>Ρ</a:t>
            </a:r>
            <a:r>
              <a:rPr lang="ro-RO" dirty="0" smtClean="0">
                <a:solidFill>
                  <a:schemeClr val="bg1"/>
                </a:solidFill>
                <a:latin typeface="Arial" panose="020B0604020202020204" pitchFamily="34" charset="0"/>
                <a:cs typeface="Arial" panose="020B0604020202020204" pitchFamily="34" charset="0"/>
              </a:rPr>
              <a:t> – densitatea lichidului de imersie</a:t>
            </a:r>
            <a:r>
              <a:rPr lang="ro-RO" dirty="0" smtClean="0"/>
              <a:t>.</a:t>
            </a:r>
            <a:endParaRPr lang="ro-RO" baseline="-25000" dirty="0">
              <a:latin typeface="Times New Roman" panose="02020603050405020304" pitchFamily="18" charset="0"/>
              <a:ea typeface="Times New Roman" panose="02020603050405020304" pitchFamily="18" charset="0"/>
            </a:endParaRPr>
          </a:p>
          <a:p>
            <a:endParaRPr lang="ro-RO" baseline="-25000" dirty="0">
              <a:latin typeface="Times New Roman" panose="02020603050405020304" pitchFamily="18" charset="0"/>
              <a:ea typeface="Times New Roman" panose="02020603050405020304" pitchFamily="18" charset="0"/>
            </a:endParaRPr>
          </a:p>
          <a:p>
            <a:endParaRPr lang="ro-RO" dirty="0" smtClean="0">
              <a:latin typeface="Times New Roman" panose="02020603050405020304" pitchFamily="18" charset="0"/>
              <a:ea typeface="Times New Roman" panose="02020603050405020304" pitchFamily="18" charset="0"/>
            </a:endParaRPr>
          </a:p>
          <a:p>
            <a:pPr>
              <a:spcAft>
                <a:spcPts val="0"/>
              </a:spcAft>
            </a:pPr>
            <a:endParaRPr lang="ro-RO" dirty="0">
              <a:latin typeface="Times New Roman" panose="02020603050405020304" pitchFamily="18" charset="0"/>
              <a:ea typeface="Times New Roman" panose="02020603050405020304" pitchFamily="18" charset="0"/>
            </a:endParaRPr>
          </a:p>
          <a:p>
            <a:pPr>
              <a:spcAft>
                <a:spcPts val="0"/>
              </a:spcAft>
            </a:pPr>
            <a:endParaRPr lang="ro-RO" dirty="0" smtClean="0">
              <a:latin typeface="Times New Roman" panose="02020603050405020304" pitchFamily="18" charset="0"/>
              <a:ea typeface="Times New Roman" panose="02020603050405020304" pitchFamily="18" charset="0"/>
            </a:endParaRPr>
          </a:p>
          <a:p>
            <a:pPr>
              <a:spcAft>
                <a:spcPts val="0"/>
              </a:spcAft>
            </a:pPr>
            <a:endParaRPr lang="ro-RO" dirty="0">
              <a:latin typeface="Times New Roman" panose="02020603050405020304" pitchFamily="18" charset="0"/>
              <a:ea typeface="Times New Roman" panose="02020603050405020304" pitchFamily="18" charset="0"/>
            </a:endParaRPr>
          </a:p>
          <a:p>
            <a:pPr>
              <a:spcAft>
                <a:spcPts val="0"/>
              </a:spcAft>
            </a:pPr>
            <a:endParaRPr lang="ro-RO" dirty="0" smtClean="0">
              <a:latin typeface="Times New Roman" panose="02020603050405020304" pitchFamily="18" charset="0"/>
              <a:ea typeface="Times New Roman" panose="02020603050405020304" pitchFamily="18" charset="0"/>
            </a:endParaRPr>
          </a:p>
          <a:p>
            <a:pPr>
              <a:spcAft>
                <a:spcPts val="0"/>
              </a:spcAft>
            </a:pPr>
            <a:endParaRPr lang="ro-RO" dirty="0">
              <a:latin typeface="Times New Roman" panose="02020603050405020304" pitchFamily="18" charset="0"/>
              <a:ea typeface="Times New Roman" panose="02020603050405020304" pitchFamily="18" charset="0"/>
            </a:endParaRPr>
          </a:p>
          <a:p>
            <a:pPr>
              <a:spcAft>
                <a:spcPts val="0"/>
              </a:spcAft>
            </a:pPr>
            <a:endParaRPr lang="ro-RO" dirty="0" smtClean="0">
              <a:latin typeface="Times New Roman" panose="02020603050405020304" pitchFamily="18" charset="0"/>
              <a:ea typeface="Times New Roman" panose="02020603050405020304" pitchFamily="18" charset="0"/>
            </a:endParaRPr>
          </a:p>
          <a:p>
            <a:pPr>
              <a:spcAft>
                <a:spcPts val="0"/>
              </a:spcAft>
            </a:pP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77479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41417" y="1175655"/>
            <a:ext cx="8660673" cy="1938992"/>
          </a:xfrm>
          <a:prstGeom prst="rect">
            <a:avLst/>
          </a:prstGeom>
          <a:noFill/>
        </p:spPr>
        <p:txBody>
          <a:bodyPr wrap="square" rtlCol="0">
            <a:spAutoFit/>
          </a:bodyPr>
          <a:lstStyle/>
          <a:p>
            <a:endParaRPr lang="ro-RO" sz="2400" i="1" dirty="0" smtClean="0">
              <a:solidFill>
                <a:schemeClr val="bg1"/>
              </a:solidFill>
            </a:endParaRPr>
          </a:p>
          <a:p>
            <a:endParaRPr lang="ro-RO" sz="2400" i="1" dirty="0">
              <a:solidFill>
                <a:schemeClr val="bg1"/>
              </a:solidFill>
            </a:endParaRPr>
          </a:p>
          <a:p>
            <a:endParaRPr lang="ro-RO" sz="2400" i="1" dirty="0" smtClean="0">
              <a:solidFill>
                <a:schemeClr val="bg1"/>
              </a:solidFill>
            </a:endParaRPr>
          </a:p>
          <a:p>
            <a:r>
              <a:rPr lang="ro-RO" sz="2400" dirty="0" smtClean="0">
                <a:solidFill>
                  <a:schemeClr val="bg1"/>
                </a:solidFill>
                <a:latin typeface="Arial" panose="020B0604020202020204" pitchFamily="34" charset="0"/>
                <a:cs typeface="Arial" panose="020B0604020202020204" pitchFamily="34" charset="0"/>
              </a:rPr>
              <a:t>Tema nr. 3: Realizați o problemă prin care să calculați densitatea unui corp solid cu ajutorul balanței hidroscopice.</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654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41418" y="1175656"/>
            <a:ext cx="8347166" cy="1569660"/>
          </a:xfrm>
          <a:prstGeom prst="rect">
            <a:avLst/>
          </a:prstGeom>
          <a:noFill/>
        </p:spPr>
        <p:txBody>
          <a:bodyPr wrap="square" rtlCol="0">
            <a:spAutoFit/>
          </a:bodyPr>
          <a:lstStyle/>
          <a:p>
            <a:endParaRPr lang="ro-RO" sz="2400" i="1" dirty="0" smtClean="0">
              <a:solidFill>
                <a:schemeClr val="bg1"/>
              </a:solidFill>
            </a:endParaRPr>
          </a:p>
          <a:p>
            <a:endParaRPr lang="ro-RO" sz="2400" i="1" dirty="0">
              <a:solidFill>
                <a:schemeClr val="bg1"/>
              </a:solidFill>
            </a:endParaRPr>
          </a:p>
          <a:p>
            <a:endParaRPr lang="ro-RO" sz="2400" i="1" dirty="0" smtClean="0">
              <a:solidFill>
                <a:schemeClr val="bg1"/>
              </a:solidFill>
            </a:endParaRPr>
          </a:p>
          <a:p>
            <a:endParaRPr lang="en-US" sz="2400" i="1" dirty="0">
              <a:solidFill>
                <a:schemeClr val="bg1"/>
              </a:solidFill>
            </a:endParaRPr>
          </a:p>
        </p:txBody>
      </p:sp>
      <p:sp>
        <p:nvSpPr>
          <p:cNvPr id="4" name="Rectangle 3"/>
          <p:cNvSpPr/>
          <p:nvPr/>
        </p:nvSpPr>
        <p:spPr>
          <a:xfrm>
            <a:off x="1541418" y="2006652"/>
            <a:ext cx="8869679" cy="4062651"/>
          </a:xfrm>
          <a:prstGeom prst="rect">
            <a:avLst/>
          </a:prstGeom>
        </p:spPr>
        <p:txBody>
          <a:bodyPr wrap="square">
            <a:spAutoFit/>
          </a:bodyPr>
          <a:lstStyle/>
          <a:p>
            <a:r>
              <a:rPr lang="ro-RO" sz="2400" b="1" dirty="0" smtClean="0">
                <a:solidFill>
                  <a:schemeClr val="bg1"/>
                </a:solidFill>
                <a:latin typeface="Arial" panose="020B0604020202020204" pitchFamily="34" charset="0"/>
                <a:cs typeface="Arial" panose="020B0604020202020204" pitchFamily="34" charset="0"/>
              </a:rPr>
              <a:t>Concluzii</a:t>
            </a:r>
            <a:endParaRPr lang="ro-RO" sz="2400" dirty="0" smtClean="0">
              <a:solidFill>
                <a:schemeClr val="bg1"/>
              </a:solidFill>
              <a:latin typeface="Arial" panose="020B0604020202020204" pitchFamily="34" charset="0"/>
              <a:cs typeface="Arial" panose="020B0604020202020204" pitchFamily="34" charset="0"/>
            </a:endParaRPr>
          </a:p>
          <a:p>
            <a:endParaRPr lang="ro-RO" sz="2400" b="1" dirty="0">
              <a:solidFill>
                <a:schemeClr val="bg1"/>
              </a:solidFill>
              <a:latin typeface="Arial" panose="020B0604020202020204" pitchFamily="34" charset="0"/>
              <a:cs typeface="Arial" panose="020B0604020202020204" pitchFamily="34" charset="0"/>
            </a:endParaRPr>
          </a:p>
          <a:p>
            <a:r>
              <a:rPr lang="ro-RO" sz="2400" dirty="0" smtClean="0">
                <a:solidFill>
                  <a:schemeClr val="bg1"/>
                </a:solidFill>
                <a:latin typeface="Arial" panose="020B0604020202020204" pitchFamily="34" charset="0"/>
                <a:cs typeface="Arial" panose="020B0604020202020204" pitchFamily="34" charset="0"/>
              </a:rPr>
              <a:t>Densitatea este o mărime constantă pentru fiecare material/ substanță in parte și pentru corpurile solide se poate determina in mai multe feluri.</a:t>
            </a:r>
          </a:p>
          <a:p>
            <a:endParaRPr lang="ro-RO" sz="2400" dirty="0">
              <a:solidFill>
                <a:schemeClr val="bg1"/>
              </a:solidFill>
              <a:latin typeface="Arial" panose="020B0604020202020204" pitchFamily="34" charset="0"/>
              <a:cs typeface="Arial" panose="020B0604020202020204" pitchFamily="34" charset="0"/>
            </a:endParaRPr>
          </a:p>
          <a:p>
            <a:endParaRPr lang="ro-RO" sz="2400" dirty="0" smtClean="0">
              <a:solidFill>
                <a:schemeClr val="bg1"/>
              </a:solidFill>
              <a:latin typeface="Arial" panose="020B0604020202020204" pitchFamily="34" charset="0"/>
              <a:cs typeface="Arial" panose="020B0604020202020204" pitchFamily="34" charset="0"/>
            </a:endParaRPr>
          </a:p>
          <a:p>
            <a:endParaRPr lang="ro-RO" sz="2400" dirty="0">
              <a:solidFill>
                <a:schemeClr val="bg1"/>
              </a:solidFill>
              <a:latin typeface="Arial" panose="020B0604020202020204" pitchFamily="34" charset="0"/>
              <a:cs typeface="Arial" panose="020B0604020202020204" pitchFamily="34" charset="0"/>
            </a:endParaRPr>
          </a:p>
          <a:p>
            <a:endParaRPr lang="ro-RO" sz="2400" dirty="0" smtClean="0">
              <a:solidFill>
                <a:schemeClr val="bg1"/>
              </a:solidFill>
              <a:latin typeface="Arial" panose="020B0604020202020204" pitchFamily="34" charset="0"/>
              <a:cs typeface="Arial" panose="020B0604020202020204" pitchFamily="34" charset="0"/>
            </a:endParaRPr>
          </a:p>
          <a:p>
            <a:pPr algn="r"/>
            <a:r>
              <a:rPr lang="ro-RO" i="1" dirty="0" smtClean="0">
                <a:solidFill>
                  <a:schemeClr val="bg1"/>
                </a:solidFill>
                <a:latin typeface="Arial" panose="020B0604020202020204" pitchFamily="34" charset="0"/>
                <a:cs typeface="Arial" panose="020B0604020202020204" pitchFamily="34" charset="0"/>
              </a:rPr>
              <a:t>Prof. Otilia Radu</a:t>
            </a:r>
          </a:p>
          <a:p>
            <a:endParaRPr lang="en-US" dirty="0"/>
          </a:p>
        </p:txBody>
      </p:sp>
    </p:spTree>
    <p:extLst>
      <p:ext uri="{BB962C8B-B14F-4D97-AF65-F5344CB8AC3E}">
        <p14:creationId xmlns:p14="http://schemas.microsoft.com/office/powerpoint/2010/main" val="2775347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41417" y="997340"/>
            <a:ext cx="8530045" cy="1589105"/>
          </a:xfrm>
          <a:prstGeom prst="rect">
            <a:avLst/>
          </a:prstGeom>
          <a:noFill/>
        </p:spPr>
        <p:txBody>
          <a:bodyPr wrap="square" rtlCol="0">
            <a:spAutoFit/>
          </a:bodyPr>
          <a:lstStyle/>
          <a:p>
            <a:endParaRPr lang="ro-RO" sz="2400" i="1" dirty="0" smtClean="0">
              <a:solidFill>
                <a:schemeClr val="bg1"/>
              </a:solidFill>
            </a:endParaRPr>
          </a:p>
          <a:p>
            <a:endParaRPr lang="ro-RO" sz="2400" i="1" dirty="0">
              <a:solidFill>
                <a:schemeClr val="bg1"/>
              </a:solidFill>
            </a:endParaRPr>
          </a:p>
          <a:p>
            <a:endParaRPr lang="ro-RO" sz="2400" i="1" dirty="0" smtClean="0">
              <a:solidFill>
                <a:schemeClr val="bg1"/>
              </a:solidFill>
            </a:endParaRPr>
          </a:p>
          <a:p>
            <a:endParaRPr lang="en-US" sz="2400" i="1" dirty="0">
              <a:solidFill>
                <a:schemeClr val="bg1"/>
              </a:solidFill>
            </a:endParaRPr>
          </a:p>
        </p:txBody>
      </p:sp>
      <p:sp>
        <p:nvSpPr>
          <p:cNvPr id="4" name="Rectangle 3"/>
          <p:cNvSpPr/>
          <p:nvPr/>
        </p:nvSpPr>
        <p:spPr>
          <a:xfrm>
            <a:off x="1541417" y="1595949"/>
            <a:ext cx="9692640" cy="7663636"/>
          </a:xfrm>
          <a:prstGeom prst="rect">
            <a:avLst/>
          </a:prstGeom>
        </p:spPr>
        <p:txBody>
          <a:bodyPr wrap="square">
            <a:spAutoFit/>
          </a:bodyPr>
          <a:lstStyle/>
          <a:p>
            <a:r>
              <a:rPr lang="ro-RO" sz="2400" b="1" dirty="0" smtClean="0">
                <a:solidFill>
                  <a:schemeClr val="bg1"/>
                </a:solidFill>
                <a:latin typeface="Arial" panose="020B0604020202020204" pitchFamily="34" charset="0"/>
                <a:cs typeface="Arial" panose="020B0604020202020204" pitchFamily="34" charset="0"/>
              </a:rPr>
              <a:t>Bibliografie</a:t>
            </a:r>
          </a:p>
          <a:p>
            <a:pPr marL="342900" indent="-342900">
              <a:buAutoNum type="arabicPeriod"/>
            </a:pPr>
            <a:r>
              <a:rPr lang="ro-RO" sz="2400" dirty="0" smtClean="0">
                <a:solidFill>
                  <a:schemeClr val="bg1"/>
                </a:solidFill>
                <a:latin typeface="Arial" panose="020B0604020202020204" pitchFamily="34" charset="0"/>
                <a:cs typeface="Arial" panose="020B0604020202020204" pitchFamily="34" charset="0"/>
              </a:rPr>
              <a:t>Bochis C. A., Micalacian L., Sârb I. M</a:t>
            </a:r>
            <a:r>
              <a:rPr lang="ro-RO" sz="2400" i="1" dirty="0" smtClean="0">
                <a:solidFill>
                  <a:schemeClr val="bg1"/>
                </a:solidFill>
                <a:latin typeface="Arial" panose="020B0604020202020204" pitchFamily="34" charset="0"/>
                <a:cs typeface="Arial" panose="020B0604020202020204" pitchFamily="34" charset="0"/>
              </a:rPr>
              <a:t>anual Operații de bază în laborator </a:t>
            </a:r>
            <a:r>
              <a:rPr lang="ro-RO" sz="2400" i="1" dirty="0">
                <a:solidFill>
                  <a:schemeClr val="bg1"/>
                </a:solidFill>
                <a:latin typeface="Arial" panose="020B0604020202020204" pitchFamily="34" charset="0"/>
                <a:cs typeface="Arial" panose="020B0604020202020204" pitchFamily="34" charset="0"/>
              </a:rPr>
              <a:t>(clasa a -XI -</a:t>
            </a:r>
            <a:r>
              <a:rPr lang="ro-RO" sz="2400" i="1" dirty="0" smtClean="0">
                <a:solidFill>
                  <a:schemeClr val="bg1"/>
                </a:solidFill>
                <a:latin typeface="Arial" panose="020B0604020202020204" pitchFamily="34" charset="0"/>
                <a:cs typeface="Arial" panose="020B0604020202020204" pitchFamily="34" charset="0"/>
              </a:rPr>
              <a:t>a)</a:t>
            </a:r>
            <a:r>
              <a:rPr lang="ro-RO" sz="2400" dirty="0">
                <a:solidFill>
                  <a:schemeClr val="bg1"/>
                </a:solidFill>
                <a:latin typeface="Arial" panose="020B0604020202020204" pitchFamily="34" charset="0"/>
                <a:cs typeface="Arial" panose="020B0604020202020204" pitchFamily="34" charset="0"/>
              </a:rPr>
              <a:t> </a:t>
            </a:r>
            <a:r>
              <a:rPr lang="ro-RO" sz="2400" dirty="0" smtClean="0">
                <a:solidFill>
                  <a:schemeClr val="bg1"/>
                </a:solidFill>
                <a:latin typeface="Arial" panose="020B0604020202020204" pitchFamily="34" charset="0"/>
                <a:cs typeface="Arial" panose="020B0604020202020204" pitchFamily="34" charset="0"/>
              </a:rPr>
              <a:t>Proiectul </a:t>
            </a:r>
            <a:r>
              <a:rPr lang="ro-RO" sz="2400" dirty="0">
                <a:solidFill>
                  <a:schemeClr val="bg1"/>
                </a:solidFill>
                <a:latin typeface="Arial" panose="020B0604020202020204" pitchFamily="34" charset="0"/>
                <a:cs typeface="Arial" panose="020B0604020202020204" pitchFamily="34" charset="0"/>
              </a:rPr>
              <a:t>Phare TVET RO </a:t>
            </a:r>
            <a:r>
              <a:rPr lang="ro-RO" sz="2400" dirty="0" smtClean="0">
                <a:solidFill>
                  <a:schemeClr val="bg1"/>
                </a:solidFill>
                <a:latin typeface="Arial" panose="020B0604020202020204" pitchFamily="34" charset="0"/>
                <a:cs typeface="Arial" panose="020B0604020202020204" pitchFamily="34" charset="0"/>
              </a:rPr>
              <a:t>2005/017-553.04.01.02.04.01.03, Noiembrie 2008</a:t>
            </a:r>
          </a:p>
          <a:p>
            <a:pPr marL="342900" indent="-342900">
              <a:buAutoNum type="arabicPeriod"/>
            </a:pPr>
            <a:r>
              <a:rPr lang="ro-RO" sz="2400" dirty="0" smtClean="0">
                <a:solidFill>
                  <a:schemeClr val="bg1"/>
                </a:solidFill>
                <a:latin typeface="Arial" panose="020B0604020202020204" pitchFamily="34" charset="0"/>
                <a:cs typeface="Arial" panose="020B0604020202020204" pitchFamily="34" charset="0"/>
              </a:rPr>
              <a:t> </a:t>
            </a:r>
            <a:r>
              <a:rPr lang="ro-RO" sz="2400" dirty="0">
                <a:solidFill>
                  <a:schemeClr val="bg1"/>
                </a:solidFill>
                <a:latin typeface="Arial" panose="020B0604020202020204" pitchFamily="34" charset="0"/>
                <a:cs typeface="Arial" panose="020B0604020202020204" pitchFamily="34" charset="0"/>
              </a:rPr>
              <a:t>Ciocîrlea-Vasilescu, A., Constantin, Mariana, </a:t>
            </a:r>
            <a:r>
              <a:rPr lang="ro-RO" sz="2400" i="1" dirty="0">
                <a:solidFill>
                  <a:schemeClr val="bg1"/>
                </a:solidFill>
                <a:latin typeface="Arial" panose="020B0604020202020204" pitchFamily="34" charset="0"/>
                <a:cs typeface="Arial" panose="020B0604020202020204" pitchFamily="34" charset="0"/>
              </a:rPr>
              <a:t>Măsurări tehnice, </a:t>
            </a:r>
            <a:r>
              <a:rPr lang="ro-RO" sz="2400" dirty="0">
                <a:solidFill>
                  <a:schemeClr val="bg1"/>
                </a:solidFill>
                <a:latin typeface="Arial" panose="020B0604020202020204" pitchFamily="34" charset="0"/>
                <a:cs typeface="Arial" panose="020B0604020202020204" pitchFamily="34" charset="0"/>
              </a:rPr>
              <a:t>Editura Cvasidocumentaţia PROSER &amp; Printech, Bucureşti, </a:t>
            </a:r>
            <a:r>
              <a:rPr lang="ro-RO" sz="2400" dirty="0" smtClean="0">
                <a:solidFill>
                  <a:schemeClr val="bg1"/>
                </a:solidFill>
                <a:latin typeface="Arial" panose="020B0604020202020204" pitchFamily="34" charset="0"/>
                <a:cs typeface="Arial" panose="020B0604020202020204" pitchFamily="34" charset="0"/>
              </a:rPr>
              <a:t>2005</a:t>
            </a:r>
          </a:p>
          <a:p>
            <a:pPr marL="342900" indent="-342900">
              <a:buAutoNum type="arabicPeriod"/>
            </a:pPr>
            <a:r>
              <a:rPr lang="ro-RO" sz="2400" dirty="0">
                <a:solidFill>
                  <a:schemeClr val="bg1"/>
                </a:solidFill>
                <a:latin typeface="Arial" panose="020B0604020202020204" pitchFamily="34" charset="0"/>
                <a:cs typeface="Arial" panose="020B0604020202020204" pitchFamily="34" charset="0"/>
              </a:rPr>
              <a:t>Gheorghiu, Tatiana, Constantin, N., </a:t>
            </a:r>
            <a:r>
              <a:rPr lang="ro-RO" sz="2400" i="1" dirty="0">
                <a:solidFill>
                  <a:schemeClr val="bg1"/>
                </a:solidFill>
                <a:latin typeface="Arial" panose="020B0604020202020204" pitchFamily="34" charset="0"/>
                <a:cs typeface="Arial" panose="020B0604020202020204" pitchFamily="34" charset="0"/>
              </a:rPr>
              <a:t>Auxiliar curricular pentru ciclul superior al liceului, profilul tehnic, modulul: Tehnici de Măsurare în Domeniu, </a:t>
            </a:r>
            <a:r>
              <a:rPr lang="ro-RO" sz="2400" dirty="0">
                <a:solidFill>
                  <a:schemeClr val="bg1"/>
                </a:solidFill>
                <a:latin typeface="Arial" panose="020B0604020202020204" pitchFamily="34" charset="0"/>
                <a:cs typeface="Arial" panose="020B0604020202020204" pitchFamily="34" charset="0"/>
              </a:rPr>
              <a:t>Ministerul Educaţiei şi Cercetării, 2006, Programul PHARE TVET RO 2005/005 -551.05.01 -</a:t>
            </a:r>
            <a:r>
              <a:rPr lang="ro-RO" sz="2400" dirty="0" smtClean="0">
                <a:solidFill>
                  <a:schemeClr val="bg1"/>
                </a:solidFill>
                <a:latin typeface="Arial" panose="020B0604020202020204" pitchFamily="34" charset="0"/>
                <a:cs typeface="Arial" panose="020B0604020202020204" pitchFamily="34" charset="0"/>
              </a:rPr>
              <a:t>02</a:t>
            </a:r>
            <a:endParaRPr lang="en-US" sz="2400" dirty="0" smtClean="0">
              <a:solidFill>
                <a:schemeClr val="bg1"/>
              </a:solidFill>
              <a:latin typeface="Arial" panose="020B0604020202020204" pitchFamily="34" charset="0"/>
              <a:cs typeface="Arial" panose="020B0604020202020204" pitchFamily="34" charset="0"/>
            </a:endParaRPr>
          </a:p>
          <a:p>
            <a:pPr marL="342900" indent="-342900">
              <a:buAutoNum type="arabicPeriod"/>
            </a:pPr>
            <a:r>
              <a:rPr lang="en-US" sz="2400" dirty="0">
                <a:latin typeface="Arial" panose="020B0604020202020204" pitchFamily="34" charset="0"/>
                <a:cs typeface="Arial" panose="020B0604020202020204" pitchFamily="34" charset="0"/>
                <a:hlinkClick r:id="rId2"/>
              </a:rPr>
              <a:t>https://www.youtube.com/watch?v=izlY3Sasz90</a:t>
            </a:r>
            <a:endParaRPr lang="ro-RO" sz="2400" dirty="0" smtClean="0">
              <a:solidFill>
                <a:schemeClr val="bg1"/>
              </a:solidFill>
              <a:latin typeface="Arial" panose="020B0604020202020204" pitchFamily="34" charset="0"/>
              <a:cs typeface="Arial" panose="020B0604020202020204" pitchFamily="34" charset="0"/>
            </a:endParaRPr>
          </a:p>
          <a:p>
            <a:pPr marL="342900" indent="-342900">
              <a:buAutoNum type="arabicPeriod"/>
            </a:pPr>
            <a:r>
              <a:rPr lang="en-US" sz="2400" u="sng" dirty="0">
                <a:solidFill>
                  <a:schemeClr val="bg1"/>
                </a:solidFill>
                <a:latin typeface="Arial" panose="020B0604020202020204" pitchFamily="34" charset="0"/>
                <a:cs typeface="Arial" panose="020B0604020202020204" pitchFamily="34" charset="0"/>
                <a:hlinkClick r:id="rId3"/>
              </a:rPr>
              <a:t>https://www.youtube.com/watch?v=1IlY4WVHdSA</a:t>
            </a:r>
            <a:endParaRPr lang="ro-RO" sz="2400" dirty="0" smtClean="0">
              <a:solidFill>
                <a:schemeClr val="bg1"/>
              </a:solidFill>
              <a:latin typeface="Arial" panose="020B0604020202020204" pitchFamily="34" charset="0"/>
              <a:cs typeface="Arial" panose="020B0604020202020204" pitchFamily="34" charset="0"/>
            </a:endParaRPr>
          </a:p>
          <a:p>
            <a:pPr marL="342900" indent="-342900">
              <a:buAutoNum type="arabicPeriod"/>
            </a:pPr>
            <a:endParaRPr lang="en-US" b="1" dirty="0"/>
          </a:p>
          <a:p>
            <a:endParaRPr lang="ro-RO" sz="2400" dirty="0" smtClean="0">
              <a:solidFill>
                <a:schemeClr val="bg1"/>
              </a:solidFill>
              <a:latin typeface="Arial" panose="020B0604020202020204" pitchFamily="34" charset="0"/>
              <a:cs typeface="Arial" panose="020B0604020202020204" pitchFamily="34" charset="0"/>
            </a:endParaRPr>
          </a:p>
          <a:p>
            <a:endParaRPr lang="ro-RO" sz="2400" b="1" dirty="0">
              <a:solidFill>
                <a:schemeClr val="bg1"/>
              </a:solidFill>
              <a:latin typeface="Arial" panose="020B0604020202020204" pitchFamily="34" charset="0"/>
              <a:cs typeface="Arial" panose="020B0604020202020204" pitchFamily="34" charset="0"/>
            </a:endParaRPr>
          </a:p>
          <a:p>
            <a:endParaRPr lang="ro-RO" sz="2400" dirty="0" smtClean="0">
              <a:solidFill>
                <a:schemeClr val="bg1"/>
              </a:solidFill>
              <a:latin typeface="Arial" panose="020B0604020202020204" pitchFamily="34" charset="0"/>
              <a:cs typeface="Arial" panose="020B0604020202020204" pitchFamily="34" charset="0"/>
            </a:endParaRPr>
          </a:p>
          <a:p>
            <a:endParaRPr lang="ro-RO" sz="2400" dirty="0">
              <a:solidFill>
                <a:schemeClr val="bg1"/>
              </a:solidFill>
              <a:latin typeface="Arial" panose="020B0604020202020204" pitchFamily="34" charset="0"/>
              <a:cs typeface="Arial" panose="020B0604020202020204" pitchFamily="34" charset="0"/>
            </a:endParaRPr>
          </a:p>
          <a:p>
            <a:endParaRPr lang="ro-RO" sz="2400" dirty="0" smtClean="0">
              <a:solidFill>
                <a:schemeClr val="bg1"/>
              </a:solidFill>
              <a:latin typeface="Arial" panose="020B0604020202020204" pitchFamily="34" charset="0"/>
              <a:cs typeface="Arial" panose="020B0604020202020204" pitchFamily="34" charset="0"/>
            </a:endParaRPr>
          </a:p>
          <a:p>
            <a:endParaRPr lang="ro-RO" sz="2400" dirty="0">
              <a:solidFill>
                <a:schemeClr val="bg1"/>
              </a:solidFill>
              <a:latin typeface="Arial" panose="020B0604020202020204" pitchFamily="34" charset="0"/>
              <a:cs typeface="Arial" panose="020B0604020202020204" pitchFamily="34" charset="0"/>
            </a:endParaRPr>
          </a:p>
          <a:p>
            <a:endParaRPr lang="ro-RO" sz="2400" dirty="0" smtClean="0">
              <a:solidFill>
                <a:schemeClr val="bg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36573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41418" y="1175656"/>
            <a:ext cx="8347166" cy="3416320"/>
          </a:xfrm>
          <a:prstGeom prst="rect">
            <a:avLst/>
          </a:prstGeom>
          <a:noFill/>
        </p:spPr>
        <p:txBody>
          <a:bodyPr wrap="square" rtlCol="0">
            <a:spAutoFit/>
          </a:bodyPr>
          <a:lstStyle/>
          <a:p>
            <a:r>
              <a:rPr lang="ro-RO" sz="2400" u="sng" dirty="0" smtClean="0">
                <a:solidFill>
                  <a:schemeClr val="bg1"/>
                </a:solidFill>
                <a:latin typeface="Arial" panose="020B0604020202020204" pitchFamily="34" charset="0"/>
                <a:cs typeface="Arial" panose="020B0604020202020204" pitchFamily="34" charset="0"/>
              </a:rPr>
              <a:t>Cunoștințe</a:t>
            </a:r>
          </a:p>
          <a:p>
            <a:r>
              <a:rPr lang="ro-RO" sz="2400" dirty="0">
                <a:solidFill>
                  <a:schemeClr val="bg1"/>
                </a:solidFill>
                <a:latin typeface="Arial" panose="020B0604020202020204" pitchFamily="34" charset="0"/>
                <a:cs typeface="Arial" panose="020B0604020202020204" pitchFamily="34" charset="0"/>
              </a:rPr>
              <a:t>9.1.10</a:t>
            </a:r>
            <a:r>
              <a:rPr lang="ro-RO" sz="2400" dirty="0" smtClean="0">
                <a:solidFill>
                  <a:schemeClr val="bg1"/>
                </a:solidFill>
                <a:latin typeface="Arial" panose="020B0604020202020204" pitchFamily="34" charset="0"/>
                <a:cs typeface="Arial" panose="020B0604020202020204" pitchFamily="34" charset="0"/>
              </a:rPr>
              <a:t>. Constante </a:t>
            </a:r>
            <a:r>
              <a:rPr lang="ro-RO" sz="2400" dirty="0">
                <a:solidFill>
                  <a:schemeClr val="bg1"/>
                </a:solidFill>
                <a:latin typeface="Arial" panose="020B0604020202020204" pitchFamily="34" charset="0"/>
                <a:cs typeface="Arial" panose="020B0604020202020204" pitchFamily="34" charset="0"/>
              </a:rPr>
              <a:t>fizice: densitatea, </a:t>
            </a:r>
            <a:r>
              <a:rPr lang="ro-RO" sz="2400" dirty="0" smtClean="0">
                <a:solidFill>
                  <a:schemeClr val="bg1"/>
                </a:solidFill>
                <a:latin typeface="Arial" panose="020B0604020202020204" pitchFamily="34" charset="0"/>
                <a:cs typeface="Arial" panose="020B0604020202020204" pitchFamily="34" charset="0"/>
              </a:rPr>
              <a:t>vâscozitatea</a:t>
            </a:r>
            <a:r>
              <a:rPr lang="ro-RO" sz="2400" dirty="0">
                <a:solidFill>
                  <a:schemeClr val="bg1"/>
                </a:solidFill>
                <a:latin typeface="Arial" panose="020B0604020202020204" pitchFamily="34" charset="0"/>
                <a:cs typeface="Arial" panose="020B0604020202020204" pitchFamily="34" charset="0"/>
              </a:rPr>
              <a:t>, temperatura de topire, temperatura de fierbere</a:t>
            </a:r>
            <a:endParaRPr lang="en-US" sz="2400" dirty="0">
              <a:solidFill>
                <a:schemeClr val="bg1"/>
              </a:solidFill>
              <a:latin typeface="Arial" panose="020B0604020202020204" pitchFamily="34" charset="0"/>
              <a:cs typeface="Arial" panose="020B0604020202020204" pitchFamily="34" charset="0"/>
            </a:endParaRPr>
          </a:p>
          <a:p>
            <a:r>
              <a:rPr lang="ro-RO" sz="2400" dirty="0">
                <a:solidFill>
                  <a:schemeClr val="bg1"/>
                </a:solidFill>
                <a:latin typeface="Arial" panose="020B0604020202020204" pitchFamily="34" charset="0"/>
                <a:cs typeface="Arial" panose="020B0604020202020204" pitchFamily="34" charset="0"/>
              </a:rPr>
              <a:t>9.1.11. </a:t>
            </a:r>
            <a:r>
              <a:rPr lang="ro-RO" sz="2400" dirty="0" smtClean="0">
                <a:solidFill>
                  <a:schemeClr val="bg1"/>
                </a:solidFill>
                <a:latin typeface="Arial" panose="020B0604020202020204" pitchFamily="34" charset="0"/>
                <a:cs typeface="Arial" panose="020B0604020202020204" pitchFamily="34" charset="0"/>
              </a:rPr>
              <a:t>Ustensile </a:t>
            </a:r>
            <a:r>
              <a:rPr lang="ro-RO" sz="2400" dirty="0">
                <a:solidFill>
                  <a:schemeClr val="bg1"/>
                </a:solidFill>
                <a:latin typeface="Arial" panose="020B0604020202020204" pitchFamily="34" charset="0"/>
                <a:cs typeface="Arial" panose="020B0604020202020204" pitchFamily="34" charset="0"/>
              </a:rPr>
              <a:t>ș</a:t>
            </a:r>
            <a:r>
              <a:rPr lang="ro-RO" sz="2400" dirty="0" smtClean="0">
                <a:solidFill>
                  <a:schemeClr val="bg1"/>
                </a:solidFill>
                <a:latin typeface="Arial" panose="020B0604020202020204" pitchFamily="34" charset="0"/>
                <a:cs typeface="Arial" panose="020B0604020202020204" pitchFamily="34" charset="0"/>
              </a:rPr>
              <a:t>i instalații </a:t>
            </a:r>
            <a:r>
              <a:rPr lang="ro-RO" sz="2400" dirty="0">
                <a:solidFill>
                  <a:schemeClr val="bg1"/>
                </a:solidFill>
                <a:latin typeface="Arial" panose="020B0604020202020204" pitchFamily="34" charset="0"/>
                <a:cs typeface="Arial" panose="020B0604020202020204" pitchFamily="34" charset="0"/>
              </a:rPr>
              <a:t>folosite pentru determinarea constantelor fizice</a:t>
            </a:r>
            <a:endParaRPr lang="en-US" sz="2400" dirty="0">
              <a:solidFill>
                <a:schemeClr val="bg1"/>
              </a:solidFill>
              <a:latin typeface="Arial" panose="020B0604020202020204" pitchFamily="34" charset="0"/>
              <a:cs typeface="Arial" panose="020B0604020202020204" pitchFamily="34" charset="0"/>
            </a:endParaRPr>
          </a:p>
          <a:p>
            <a:endParaRPr lang="ro-RO" sz="2400" dirty="0" smtClean="0">
              <a:solidFill>
                <a:schemeClr val="bg1"/>
              </a:solidFill>
              <a:latin typeface="Arial" panose="020B0604020202020204" pitchFamily="34" charset="0"/>
              <a:cs typeface="Arial" panose="020B0604020202020204" pitchFamily="34" charset="0"/>
            </a:endParaRPr>
          </a:p>
          <a:p>
            <a:r>
              <a:rPr lang="ro-RO" sz="2400" i="1" dirty="0" smtClean="0">
                <a:solidFill>
                  <a:schemeClr val="bg1"/>
                </a:solidFill>
                <a:latin typeface="Arial" panose="020B0604020202020204" pitchFamily="34" charset="0"/>
                <a:cs typeface="Arial" panose="020B0604020202020204" pitchFamily="34" charset="0"/>
              </a:rPr>
              <a:t>Să definească densitatea și să cunoască modul de lucru și să utilizeze aparaturii pentru determinarea acesteia</a:t>
            </a:r>
          </a:p>
          <a:p>
            <a:endParaRPr lang="en-US" sz="2400"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3108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15292" y="1110342"/>
            <a:ext cx="8347166" cy="3416320"/>
          </a:xfrm>
          <a:prstGeom prst="rect">
            <a:avLst/>
          </a:prstGeom>
          <a:noFill/>
        </p:spPr>
        <p:txBody>
          <a:bodyPr wrap="square" rtlCol="0">
            <a:spAutoFit/>
          </a:bodyPr>
          <a:lstStyle/>
          <a:p>
            <a:endParaRPr lang="ro-RO" sz="2400" i="1" dirty="0" smtClean="0">
              <a:solidFill>
                <a:schemeClr val="bg1"/>
              </a:solidFill>
            </a:endParaRPr>
          </a:p>
          <a:p>
            <a:r>
              <a:rPr lang="ro-RO" sz="2400" u="sng" dirty="0" smtClean="0">
                <a:solidFill>
                  <a:schemeClr val="bg1"/>
                </a:solidFill>
                <a:latin typeface="Arial" panose="020B0604020202020204" pitchFamily="34" charset="0"/>
                <a:cs typeface="Arial" panose="020B0604020202020204" pitchFamily="34" charset="0"/>
              </a:rPr>
              <a:t>Abilitați</a:t>
            </a:r>
          </a:p>
          <a:p>
            <a:r>
              <a:rPr lang="ro-RO" sz="2400" dirty="0">
                <a:solidFill>
                  <a:schemeClr val="bg1"/>
                </a:solidFill>
                <a:latin typeface="Arial" panose="020B0604020202020204" pitchFamily="34" charset="0"/>
                <a:cs typeface="Arial" panose="020B0604020202020204" pitchFamily="34" charset="0"/>
              </a:rPr>
              <a:t>9.2.16. Determinarea </a:t>
            </a:r>
            <a:r>
              <a:rPr lang="ro-RO" sz="2400" dirty="0" smtClean="0">
                <a:solidFill>
                  <a:schemeClr val="bg1"/>
                </a:solidFill>
                <a:latin typeface="Arial" panose="020B0604020202020204" pitchFamily="34" charset="0"/>
                <a:cs typeface="Arial" panose="020B0604020202020204" pitchFamily="34" charset="0"/>
              </a:rPr>
              <a:t>densitații: </a:t>
            </a:r>
          </a:p>
          <a:p>
            <a:pPr marL="342900" indent="-342900">
              <a:buFontTx/>
              <a:buChar char="-"/>
            </a:pPr>
            <a:r>
              <a:rPr lang="ro-RO" sz="2400" dirty="0" smtClean="0">
                <a:solidFill>
                  <a:schemeClr val="bg1"/>
                </a:solidFill>
                <a:latin typeface="Arial" panose="020B0604020202020204" pitchFamily="34" charset="0"/>
                <a:cs typeface="Arial" panose="020B0604020202020204" pitchFamily="34" charset="0"/>
              </a:rPr>
              <a:t>solidelor</a:t>
            </a:r>
            <a:r>
              <a:rPr lang="ro-RO" sz="2400" dirty="0">
                <a:solidFill>
                  <a:schemeClr val="bg1"/>
                </a:solidFill>
                <a:latin typeface="Arial" panose="020B0604020202020204" pitchFamily="34" charset="0"/>
                <a:cs typeface="Arial" panose="020B0604020202020204" pitchFamily="34" charset="0"/>
              </a:rPr>
              <a:t>, </a:t>
            </a:r>
            <a:endParaRPr lang="ro-RO" sz="2400" dirty="0" smtClean="0">
              <a:solidFill>
                <a:schemeClr val="bg1"/>
              </a:solidFill>
              <a:latin typeface="Arial" panose="020B0604020202020204" pitchFamily="34" charset="0"/>
              <a:cs typeface="Arial" panose="020B0604020202020204" pitchFamily="34" charset="0"/>
            </a:endParaRPr>
          </a:p>
          <a:p>
            <a:pPr marL="342900" indent="-342900">
              <a:buFontTx/>
              <a:buChar char="-"/>
            </a:pPr>
            <a:r>
              <a:rPr lang="ro-RO" sz="2400" dirty="0" smtClean="0">
                <a:solidFill>
                  <a:schemeClr val="bg1"/>
                </a:solidFill>
                <a:latin typeface="Arial" panose="020B0604020202020204" pitchFamily="34" charset="0"/>
                <a:cs typeface="Arial" panose="020B0604020202020204" pitchFamily="34" charset="0"/>
              </a:rPr>
              <a:t>lichidelor</a:t>
            </a:r>
            <a:r>
              <a:rPr lang="ro-RO" sz="2400" dirty="0">
                <a:solidFill>
                  <a:schemeClr val="bg1"/>
                </a:solidFill>
                <a:latin typeface="Arial" panose="020B0604020202020204" pitchFamily="34" charset="0"/>
                <a:cs typeface="Arial" panose="020B0604020202020204" pitchFamily="34" charset="0"/>
              </a:rPr>
              <a:t>, </a:t>
            </a:r>
            <a:endParaRPr lang="ro-RO" sz="2400" dirty="0" smtClean="0">
              <a:solidFill>
                <a:schemeClr val="bg1"/>
              </a:solidFill>
              <a:latin typeface="Arial" panose="020B0604020202020204" pitchFamily="34" charset="0"/>
              <a:cs typeface="Arial" panose="020B0604020202020204" pitchFamily="34" charset="0"/>
            </a:endParaRPr>
          </a:p>
          <a:p>
            <a:pPr marL="342900" indent="-342900">
              <a:buFontTx/>
              <a:buChar char="-"/>
            </a:pPr>
            <a:r>
              <a:rPr lang="ro-RO" sz="2400" dirty="0">
                <a:solidFill>
                  <a:schemeClr val="bg1"/>
                </a:solidFill>
                <a:latin typeface="Arial" panose="020B0604020202020204" pitchFamily="34" charset="0"/>
                <a:cs typeface="Arial" panose="020B0604020202020204" pitchFamily="34" charset="0"/>
              </a:rPr>
              <a:t>g</a:t>
            </a:r>
            <a:r>
              <a:rPr lang="ro-RO" sz="2400" dirty="0" smtClean="0">
                <a:solidFill>
                  <a:schemeClr val="bg1"/>
                </a:solidFill>
                <a:latin typeface="Arial" panose="020B0604020202020204" pitchFamily="34" charset="0"/>
                <a:cs typeface="Arial" panose="020B0604020202020204" pitchFamily="34" charset="0"/>
              </a:rPr>
              <a:t>azelor.</a:t>
            </a:r>
          </a:p>
          <a:p>
            <a:pPr marL="342900" indent="-342900">
              <a:buFontTx/>
              <a:buChar char="-"/>
            </a:pPr>
            <a:endParaRPr lang="ro-RO" sz="2400" dirty="0">
              <a:solidFill>
                <a:schemeClr val="bg1"/>
              </a:solidFill>
              <a:latin typeface="Arial" panose="020B0604020202020204" pitchFamily="34" charset="0"/>
              <a:cs typeface="Arial" panose="020B0604020202020204" pitchFamily="34" charset="0"/>
            </a:endParaRPr>
          </a:p>
          <a:p>
            <a:r>
              <a:rPr lang="ro-RO" sz="2400" i="1" dirty="0" smtClean="0">
                <a:solidFill>
                  <a:schemeClr val="bg1"/>
                </a:solidFill>
                <a:latin typeface="Arial" panose="020B0604020202020204" pitchFamily="34" charset="0"/>
                <a:cs typeface="Arial" panose="020B0604020202020204" pitchFamily="34" charset="0"/>
              </a:rPr>
              <a:t>Să poată descrie metodele de măsurare a densității și să poată realiza descriptiv măsurarea</a:t>
            </a:r>
            <a:r>
              <a:rPr lang="ro-RO" sz="2400" i="1" dirty="0" smtClean="0">
                <a:solidFill>
                  <a:schemeClr val="bg1"/>
                </a:solidFill>
              </a:rPr>
              <a:t>.</a:t>
            </a:r>
            <a:endParaRPr lang="ro-RO" sz="2400" i="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87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005840" y="1175656"/>
            <a:ext cx="10398034" cy="3539430"/>
          </a:xfrm>
          <a:prstGeom prst="rect">
            <a:avLst/>
          </a:prstGeom>
          <a:noFill/>
        </p:spPr>
        <p:txBody>
          <a:bodyPr wrap="square" rtlCol="0">
            <a:spAutoFit/>
          </a:bodyPr>
          <a:lstStyle/>
          <a:p>
            <a:r>
              <a:rPr lang="ro-RO" sz="2400" u="sng" dirty="0" smtClean="0">
                <a:solidFill>
                  <a:schemeClr val="bg1"/>
                </a:solidFill>
                <a:latin typeface="Arial" panose="020B0604020202020204" pitchFamily="34" charset="0"/>
                <a:cs typeface="Arial" panose="020B0604020202020204" pitchFamily="34" charset="0"/>
              </a:rPr>
              <a:t>Atitudini</a:t>
            </a:r>
          </a:p>
          <a:p>
            <a:r>
              <a:rPr lang="ro-RO" sz="1600" dirty="0" smtClean="0">
                <a:solidFill>
                  <a:schemeClr val="bg1"/>
                </a:solidFill>
                <a:latin typeface="Arial" panose="020B0604020202020204" pitchFamily="34" charset="0"/>
                <a:cs typeface="Arial" panose="020B0604020202020204" pitchFamily="34" charset="0"/>
              </a:rPr>
              <a:t>9.3.9</a:t>
            </a:r>
            <a:r>
              <a:rPr lang="ro-RO" sz="1600" dirty="0">
                <a:solidFill>
                  <a:schemeClr val="bg1"/>
                </a:solidFill>
                <a:latin typeface="Arial" panose="020B0604020202020204" pitchFamily="34" charset="0"/>
                <a:cs typeface="Arial" panose="020B0604020202020204" pitchFamily="34" charset="0"/>
              </a:rPr>
              <a:t>. Autonomie in pregatirea instrumentelor specifice, echipamentelor specifice determinarilor</a:t>
            </a:r>
            <a:endParaRPr lang="en-US" sz="1600" dirty="0">
              <a:solidFill>
                <a:schemeClr val="bg1"/>
              </a:solidFill>
              <a:latin typeface="Arial" panose="020B0604020202020204" pitchFamily="34" charset="0"/>
              <a:cs typeface="Arial" panose="020B0604020202020204" pitchFamily="34" charset="0"/>
            </a:endParaRPr>
          </a:p>
          <a:p>
            <a:r>
              <a:rPr lang="ro-RO" sz="1600" dirty="0">
                <a:solidFill>
                  <a:schemeClr val="bg1"/>
                </a:solidFill>
                <a:latin typeface="Arial" panose="020B0604020202020204" pitchFamily="34" charset="0"/>
                <a:cs typeface="Arial" panose="020B0604020202020204" pitchFamily="34" charset="0"/>
              </a:rPr>
              <a:t>9.3.10. Responsabilitatea in aplicarea regulilor  privind sanatatea si securitatea in munca si AII</a:t>
            </a:r>
            <a:endParaRPr lang="en-US" sz="1600" dirty="0">
              <a:solidFill>
                <a:schemeClr val="bg1"/>
              </a:solidFill>
              <a:latin typeface="Arial" panose="020B0604020202020204" pitchFamily="34" charset="0"/>
              <a:cs typeface="Arial" panose="020B0604020202020204" pitchFamily="34" charset="0"/>
            </a:endParaRPr>
          </a:p>
          <a:p>
            <a:r>
              <a:rPr lang="ro-RO" sz="1600" dirty="0">
                <a:solidFill>
                  <a:schemeClr val="bg1"/>
                </a:solidFill>
                <a:latin typeface="Arial" panose="020B0604020202020204" pitchFamily="34" charset="0"/>
                <a:cs typeface="Arial" panose="020B0604020202020204" pitchFamily="34" charset="0"/>
              </a:rPr>
              <a:t>9.3.11</a:t>
            </a:r>
            <a:r>
              <a:rPr lang="ro-RO" sz="1600" dirty="0" smtClean="0">
                <a:solidFill>
                  <a:schemeClr val="bg1"/>
                </a:solidFill>
                <a:latin typeface="Arial" panose="020B0604020202020204" pitchFamily="34" charset="0"/>
                <a:cs typeface="Arial" panose="020B0604020202020204" pitchFamily="34" charset="0"/>
              </a:rPr>
              <a:t>. Autonomie </a:t>
            </a:r>
            <a:r>
              <a:rPr lang="ro-RO" sz="1600" dirty="0">
                <a:solidFill>
                  <a:schemeClr val="bg1"/>
                </a:solidFill>
                <a:latin typeface="Arial" panose="020B0604020202020204" pitchFamily="34" charset="0"/>
                <a:cs typeface="Arial" panose="020B0604020202020204" pitchFamily="34" charset="0"/>
              </a:rPr>
              <a:t>in aplicarea masurilor de prim ajutor specific, in caz de accidente</a:t>
            </a:r>
            <a:endParaRPr lang="en-US" sz="1600" dirty="0">
              <a:solidFill>
                <a:schemeClr val="bg1"/>
              </a:solidFill>
              <a:latin typeface="Arial" panose="020B0604020202020204" pitchFamily="34" charset="0"/>
              <a:cs typeface="Arial" panose="020B0604020202020204" pitchFamily="34" charset="0"/>
            </a:endParaRPr>
          </a:p>
          <a:p>
            <a:r>
              <a:rPr lang="ro-RO" sz="1600" dirty="0">
                <a:solidFill>
                  <a:schemeClr val="bg1"/>
                </a:solidFill>
                <a:latin typeface="Arial" panose="020B0604020202020204" pitchFamily="34" charset="0"/>
                <a:cs typeface="Arial" panose="020B0604020202020204" pitchFamily="34" charset="0"/>
              </a:rPr>
              <a:t>9.3.12 Responsabilitate in identificarea riscurilor in munca</a:t>
            </a:r>
            <a:endParaRPr lang="en-US" sz="1600" dirty="0">
              <a:solidFill>
                <a:schemeClr val="bg1"/>
              </a:solidFill>
              <a:latin typeface="Arial" panose="020B0604020202020204" pitchFamily="34" charset="0"/>
              <a:cs typeface="Arial" panose="020B0604020202020204" pitchFamily="34" charset="0"/>
            </a:endParaRPr>
          </a:p>
          <a:p>
            <a:r>
              <a:rPr lang="ro-RO" sz="1600" dirty="0">
                <a:solidFill>
                  <a:schemeClr val="bg1"/>
                </a:solidFill>
                <a:latin typeface="Arial" panose="020B0604020202020204" pitchFamily="34" charset="0"/>
                <a:cs typeface="Arial" panose="020B0604020202020204" pitchFamily="34" charset="0"/>
              </a:rPr>
              <a:t>9.3.13. Responsabilitate in identificareasi aplicarea cerintelor de calitate specifice</a:t>
            </a:r>
            <a:endParaRPr lang="en-US" sz="1600" dirty="0">
              <a:solidFill>
                <a:schemeClr val="bg1"/>
              </a:solidFill>
              <a:latin typeface="Arial" panose="020B0604020202020204" pitchFamily="34" charset="0"/>
              <a:cs typeface="Arial" panose="020B0604020202020204" pitchFamily="34" charset="0"/>
            </a:endParaRPr>
          </a:p>
          <a:p>
            <a:r>
              <a:rPr lang="ro-RO" sz="1600" dirty="0">
                <a:solidFill>
                  <a:schemeClr val="bg1"/>
                </a:solidFill>
                <a:latin typeface="Arial" panose="020B0604020202020204" pitchFamily="34" charset="0"/>
                <a:cs typeface="Arial" panose="020B0604020202020204" pitchFamily="34" charset="0"/>
              </a:rPr>
              <a:t>9.3.14. Autonomie in constatarea deficientelor lucrarilor executate</a:t>
            </a:r>
            <a:endParaRPr lang="en-US" sz="1600" dirty="0">
              <a:solidFill>
                <a:schemeClr val="bg1"/>
              </a:solidFill>
              <a:latin typeface="Arial" panose="020B0604020202020204" pitchFamily="34" charset="0"/>
              <a:cs typeface="Arial" panose="020B0604020202020204" pitchFamily="34" charset="0"/>
            </a:endParaRPr>
          </a:p>
          <a:p>
            <a:r>
              <a:rPr lang="ro-RO" sz="1600" dirty="0">
                <a:solidFill>
                  <a:schemeClr val="bg1"/>
                </a:solidFill>
                <a:latin typeface="Arial" panose="020B0604020202020204" pitchFamily="34" charset="0"/>
                <a:cs typeface="Arial" panose="020B0604020202020204" pitchFamily="34" charset="0"/>
              </a:rPr>
              <a:t>9.3.15. Responsabilitate in remedierea deficientelor costatate pe parcursul derularii lucrarilor</a:t>
            </a:r>
            <a:endParaRPr lang="en-US" sz="1600" dirty="0">
              <a:solidFill>
                <a:schemeClr val="bg1"/>
              </a:solidFill>
              <a:latin typeface="Arial" panose="020B0604020202020204" pitchFamily="34" charset="0"/>
              <a:cs typeface="Arial" panose="020B0604020202020204" pitchFamily="34" charset="0"/>
            </a:endParaRPr>
          </a:p>
          <a:p>
            <a:r>
              <a:rPr lang="ro-RO" sz="1600" dirty="0">
                <a:solidFill>
                  <a:schemeClr val="bg1"/>
                </a:solidFill>
                <a:latin typeface="Arial" panose="020B0604020202020204" pitchFamily="34" charset="0"/>
                <a:cs typeface="Arial" panose="020B0604020202020204" pitchFamily="34" charset="0"/>
              </a:rPr>
              <a:t>9.3.16. Responsabilitate in identificarea problemelor de mediu</a:t>
            </a:r>
            <a:endParaRPr lang="en-US" sz="1600" dirty="0">
              <a:solidFill>
                <a:schemeClr val="bg1"/>
              </a:solidFill>
              <a:latin typeface="Arial" panose="020B0604020202020204" pitchFamily="34" charset="0"/>
              <a:cs typeface="Arial" panose="020B0604020202020204" pitchFamily="34" charset="0"/>
            </a:endParaRPr>
          </a:p>
          <a:p>
            <a:r>
              <a:rPr lang="en-US" sz="1600" dirty="0">
                <a:solidFill>
                  <a:schemeClr val="bg1"/>
                </a:solidFill>
                <a:latin typeface="Arial" panose="020B0604020202020204" pitchFamily="34" charset="0"/>
                <a:cs typeface="Arial" panose="020B0604020202020204" pitchFamily="34" charset="0"/>
              </a:rPr>
              <a:t>9.3.17. </a:t>
            </a:r>
            <a:r>
              <a:rPr lang="en-US" sz="1600" dirty="0" err="1">
                <a:solidFill>
                  <a:schemeClr val="bg1"/>
                </a:solidFill>
                <a:latin typeface="Arial" panose="020B0604020202020204" pitchFamily="34" charset="0"/>
                <a:cs typeface="Arial" panose="020B0604020202020204" pitchFamily="34" charset="0"/>
              </a:rPr>
              <a:t>Raportarea</a:t>
            </a:r>
            <a:r>
              <a:rPr lang="en-US" sz="1600" dirty="0">
                <a:solidFill>
                  <a:schemeClr val="bg1"/>
                </a:solidFill>
                <a:latin typeface="Arial" panose="020B0604020202020204" pitchFamily="34" charset="0"/>
                <a:cs typeface="Arial" panose="020B0604020202020204" pitchFamily="34" charset="0"/>
              </a:rPr>
              <a:t> </a:t>
            </a:r>
            <a:r>
              <a:rPr lang="en-US" sz="1600" dirty="0" err="1">
                <a:solidFill>
                  <a:schemeClr val="bg1"/>
                </a:solidFill>
                <a:latin typeface="Arial" panose="020B0604020202020204" pitchFamily="34" charset="0"/>
                <a:cs typeface="Arial" panose="020B0604020202020204" pitchFamily="34" charset="0"/>
              </a:rPr>
              <a:t>problemelor</a:t>
            </a:r>
            <a:r>
              <a:rPr lang="en-US" sz="1600" dirty="0">
                <a:solidFill>
                  <a:schemeClr val="bg1"/>
                </a:solidFill>
                <a:latin typeface="Arial" panose="020B0604020202020204" pitchFamily="34" charset="0"/>
                <a:cs typeface="Arial" panose="020B0604020202020204" pitchFamily="34" charset="0"/>
              </a:rPr>
              <a:t> de </a:t>
            </a:r>
            <a:r>
              <a:rPr lang="en-US" sz="1600" dirty="0" err="1">
                <a:solidFill>
                  <a:schemeClr val="bg1"/>
                </a:solidFill>
                <a:latin typeface="Arial" panose="020B0604020202020204" pitchFamily="34" charset="0"/>
                <a:cs typeface="Arial" panose="020B0604020202020204" pitchFamily="34" charset="0"/>
              </a:rPr>
              <a:t>mediu</a:t>
            </a:r>
            <a:r>
              <a:rPr lang="en-US" sz="1600" dirty="0">
                <a:solidFill>
                  <a:schemeClr val="bg1"/>
                </a:solidFill>
                <a:latin typeface="Arial" panose="020B0604020202020204" pitchFamily="34" charset="0"/>
                <a:cs typeface="Arial" panose="020B0604020202020204" pitchFamily="34" charset="0"/>
              </a:rPr>
              <a:t> </a:t>
            </a:r>
            <a:r>
              <a:rPr lang="en-US" sz="1600" dirty="0" err="1">
                <a:solidFill>
                  <a:schemeClr val="bg1"/>
                </a:solidFill>
                <a:latin typeface="Arial" panose="020B0604020202020204" pitchFamily="34" charset="0"/>
                <a:cs typeface="Arial" panose="020B0604020202020204" pitchFamily="34" charset="0"/>
              </a:rPr>
              <a:t>identificate</a:t>
            </a:r>
            <a:r>
              <a:rPr lang="en-US" sz="1600" dirty="0">
                <a:solidFill>
                  <a:schemeClr val="bg1"/>
                </a:solidFill>
                <a:latin typeface="Arial" panose="020B0604020202020204" pitchFamily="34" charset="0"/>
                <a:cs typeface="Arial" panose="020B0604020202020204" pitchFamily="34" charset="0"/>
              </a:rPr>
              <a:t> </a:t>
            </a:r>
            <a:r>
              <a:rPr lang="en-US" sz="1600" dirty="0" err="1">
                <a:solidFill>
                  <a:schemeClr val="bg1"/>
                </a:solidFill>
                <a:latin typeface="Arial" panose="020B0604020202020204" pitchFamily="34" charset="0"/>
                <a:cs typeface="Arial" panose="020B0604020202020204" pitchFamily="34" charset="0"/>
              </a:rPr>
              <a:t>sefului</a:t>
            </a:r>
            <a:r>
              <a:rPr lang="en-US" sz="1600" dirty="0">
                <a:solidFill>
                  <a:schemeClr val="bg1"/>
                </a:solidFill>
                <a:latin typeface="Arial" panose="020B0604020202020204" pitchFamily="34" charset="0"/>
                <a:cs typeface="Arial" panose="020B0604020202020204" pitchFamily="34" charset="0"/>
              </a:rPr>
              <a:t> </a:t>
            </a:r>
            <a:r>
              <a:rPr lang="en-US" sz="1600" dirty="0" err="1">
                <a:solidFill>
                  <a:schemeClr val="bg1"/>
                </a:solidFill>
                <a:latin typeface="Arial" panose="020B0604020202020204" pitchFamily="34" charset="0"/>
                <a:cs typeface="Arial" panose="020B0604020202020204" pitchFamily="34" charset="0"/>
              </a:rPr>
              <a:t>ierarhic</a:t>
            </a:r>
            <a:r>
              <a:rPr lang="en-US" sz="1600" dirty="0">
                <a:solidFill>
                  <a:schemeClr val="bg1"/>
                </a:solidFill>
                <a:latin typeface="Arial" panose="020B0604020202020204" pitchFamily="34" charset="0"/>
                <a:cs typeface="Arial" panose="020B0604020202020204" pitchFamily="34" charset="0"/>
              </a:rPr>
              <a:t> </a:t>
            </a:r>
            <a:r>
              <a:rPr lang="en-US" sz="1600" dirty="0" smtClean="0">
                <a:solidFill>
                  <a:schemeClr val="bg1"/>
                </a:solidFill>
                <a:latin typeface="Arial" panose="020B0604020202020204" pitchFamily="34" charset="0"/>
                <a:cs typeface="Arial" panose="020B0604020202020204" pitchFamily="34" charset="0"/>
              </a:rPr>
              <a:t>superior</a:t>
            </a:r>
            <a:endParaRPr lang="ro-RO" sz="1600" dirty="0" smtClean="0">
              <a:solidFill>
                <a:schemeClr val="bg1"/>
              </a:solidFill>
              <a:latin typeface="Arial" panose="020B0604020202020204" pitchFamily="34" charset="0"/>
              <a:cs typeface="Arial" panose="020B0604020202020204" pitchFamily="34" charset="0"/>
            </a:endParaRPr>
          </a:p>
          <a:p>
            <a:endParaRPr lang="ro-RO" sz="1600" i="1" dirty="0">
              <a:solidFill>
                <a:schemeClr val="bg1"/>
              </a:solidFill>
              <a:latin typeface="Arial" panose="020B0604020202020204" pitchFamily="34" charset="0"/>
              <a:cs typeface="Arial" panose="020B0604020202020204" pitchFamily="34" charset="0"/>
            </a:endParaRPr>
          </a:p>
          <a:p>
            <a:endParaRPr lang="ro-RO" sz="1600" i="1" dirty="0" smtClean="0">
              <a:solidFill>
                <a:schemeClr val="bg1"/>
              </a:solidFill>
              <a:latin typeface="Arial" panose="020B0604020202020204" pitchFamily="34" charset="0"/>
              <a:cs typeface="Arial" panose="020B0604020202020204" pitchFamily="34" charset="0"/>
            </a:endParaRPr>
          </a:p>
          <a:p>
            <a:pPr algn="r"/>
            <a:r>
              <a:rPr lang="ro-RO" sz="2400" i="1" dirty="0">
                <a:solidFill>
                  <a:schemeClr val="bg1"/>
                </a:solidFill>
              </a:rPr>
              <a:t>Să aplice corect măsurile de proteție în muncă.</a:t>
            </a:r>
            <a:endParaRPr lang="en-US" sz="2400"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071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875211" y="1175656"/>
            <a:ext cx="10345783" cy="5262979"/>
          </a:xfrm>
          <a:prstGeom prst="rect">
            <a:avLst/>
          </a:prstGeom>
          <a:noFill/>
        </p:spPr>
        <p:txBody>
          <a:bodyPr wrap="square" rtlCol="0">
            <a:spAutoFit/>
          </a:bodyPr>
          <a:lstStyle/>
          <a:p>
            <a:r>
              <a:rPr lang="ro-RO" sz="2400" dirty="0" smtClean="0">
                <a:solidFill>
                  <a:schemeClr val="bg1"/>
                </a:solidFill>
                <a:latin typeface="Arial" panose="020B0604020202020204" pitchFamily="34" charset="0"/>
                <a:cs typeface="Arial" panose="020B0604020202020204" pitchFamily="34" charset="0"/>
              </a:rPr>
              <a:t>Densitatea este definită ca masa unitații de volum. </a:t>
            </a:r>
          </a:p>
          <a:p>
            <a:endParaRPr lang="ro-RO" sz="1200" dirty="0">
              <a:solidFill>
                <a:schemeClr val="bg1"/>
              </a:solidFill>
              <a:latin typeface="Arial" panose="020B0604020202020204" pitchFamily="34" charset="0"/>
              <a:cs typeface="Arial" panose="020B0604020202020204" pitchFamily="34" charset="0"/>
            </a:endParaRPr>
          </a:p>
          <a:p>
            <a:r>
              <a:rPr lang="ro-RO" sz="1200" dirty="0" smtClean="0">
                <a:solidFill>
                  <a:schemeClr val="bg1"/>
                </a:solidFill>
                <a:latin typeface="Arial" panose="020B0604020202020204" pitchFamily="34" charset="0"/>
                <a:cs typeface="Arial" panose="020B0604020202020204" pitchFamily="34" charset="0"/>
              </a:rPr>
              <a:t>sau</a:t>
            </a:r>
          </a:p>
          <a:p>
            <a:endParaRPr lang="ro-RO" sz="1200" i="1" dirty="0">
              <a:solidFill>
                <a:schemeClr val="bg1"/>
              </a:solidFill>
              <a:latin typeface="Arial" panose="020B0604020202020204" pitchFamily="34" charset="0"/>
              <a:cs typeface="Arial" panose="020B0604020202020204" pitchFamily="34" charset="0"/>
            </a:endParaRPr>
          </a:p>
          <a:p>
            <a:r>
              <a:rPr lang="ro-RO" sz="2400" dirty="0">
                <a:solidFill>
                  <a:schemeClr val="bg1"/>
                </a:solidFill>
                <a:latin typeface="Arial" panose="020B0604020202020204" pitchFamily="34" charset="0"/>
                <a:cs typeface="Arial" panose="020B0604020202020204" pitchFamily="34" charset="0"/>
              </a:rPr>
              <a:t>Densitatea unui corp, numită uneori şi masă specifică, notată cu ρ este definită ca raportul dintre masa sa (m) şi volumul său (V). </a:t>
            </a:r>
            <a:endParaRPr lang="en-US" sz="2400" dirty="0">
              <a:solidFill>
                <a:schemeClr val="bg1"/>
              </a:solidFill>
              <a:latin typeface="Arial" panose="020B0604020202020204" pitchFamily="34" charset="0"/>
              <a:cs typeface="Arial" panose="020B0604020202020204" pitchFamily="34" charset="0"/>
            </a:endParaRPr>
          </a:p>
          <a:p>
            <a:r>
              <a:rPr lang="ro-RO"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ctr"/>
            <a:r>
              <a:rPr lang="ro-RO" sz="2400" dirty="0" smtClean="0">
                <a:solidFill>
                  <a:schemeClr val="bg1"/>
                </a:solidFill>
                <a:latin typeface="Arial" panose="020B0604020202020204" pitchFamily="34" charset="0"/>
                <a:cs typeface="Arial" panose="020B0604020202020204" pitchFamily="34" charset="0"/>
              </a:rPr>
              <a:t>Formula de calcul este:</a:t>
            </a:r>
          </a:p>
          <a:p>
            <a:pPr algn="ctr"/>
            <a:r>
              <a:rPr lang="ro-RO" sz="2400" dirty="0">
                <a:solidFill>
                  <a:schemeClr val="bg1"/>
                </a:solidFill>
                <a:latin typeface="Arial" panose="020B0604020202020204" pitchFamily="34" charset="0"/>
                <a:cs typeface="Arial" panose="020B0604020202020204" pitchFamily="34" charset="0"/>
              </a:rPr>
              <a:t>ρ = m/V</a:t>
            </a:r>
            <a:endParaRPr lang="en-US" sz="2400" dirty="0">
              <a:solidFill>
                <a:schemeClr val="bg1"/>
              </a:solidFill>
              <a:latin typeface="Arial" panose="020B0604020202020204" pitchFamily="34" charset="0"/>
              <a:cs typeface="Arial" panose="020B0604020202020204" pitchFamily="34" charset="0"/>
            </a:endParaRPr>
          </a:p>
          <a:p>
            <a:endParaRPr lang="ro-RO" sz="2400" i="1" dirty="0" smtClean="0">
              <a:solidFill>
                <a:schemeClr val="bg1"/>
              </a:solidFill>
            </a:endParaRPr>
          </a:p>
          <a:p>
            <a:pPr algn="ctr"/>
            <a:r>
              <a:rPr lang="ro-RO" sz="2400" dirty="0" smtClean="0">
                <a:solidFill>
                  <a:schemeClr val="bg1"/>
                </a:solidFill>
                <a:latin typeface="Arial" panose="020B0604020202020204" pitchFamily="34" charset="0"/>
                <a:cs typeface="Arial" panose="020B0604020202020204" pitchFamily="34" charset="0"/>
              </a:rPr>
              <a:t>Unitatea </a:t>
            </a:r>
            <a:r>
              <a:rPr lang="ro-RO" sz="2400" dirty="0">
                <a:solidFill>
                  <a:schemeClr val="bg1"/>
                </a:solidFill>
                <a:latin typeface="Arial" panose="020B0604020202020204" pitchFamily="34" charset="0"/>
                <a:cs typeface="Arial" panose="020B0604020202020204" pitchFamily="34" charset="0"/>
              </a:rPr>
              <a:t>de măsură în Sistemul Internaţional</a:t>
            </a:r>
            <a:r>
              <a:rPr lang="ro-RO" sz="2400" dirty="0" smtClean="0">
                <a:solidFill>
                  <a:schemeClr val="bg1"/>
                </a:solidFill>
                <a:latin typeface="Arial" panose="020B0604020202020204" pitchFamily="34" charset="0"/>
                <a:cs typeface="Arial" panose="020B0604020202020204" pitchFamily="34" charset="0"/>
              </a:rPr>
              <a:t>:</a:t>
            </a:r>
          </a:p>
          <a:p>
            <a:pPr algn="ctr"/>
            <a:r>
              <a:rPr lang="ro-RO" sz="2400" b="1" dirty="0">
                <a:solidFill>
                  <a:schemeClr val="bg1"/>
                </a:solidFill>
                <a:latin typeface="Arial" panose="020B0604020202020204" pitchFamily="34" charset="0"/>
                <a:cs typeface="Arial" panose="020B0604020202020204" pitchFamily="34" charset="0"/>
              </a:rPr>
              <a:t> </a:t>
            </a:r>
            <a:r>
              <a:rPr lang="ro-RO" sz="2400" dirty="0">
                <a:solidFill>
                  <a:schemeClr val="bg1"/>
                </a:solidFill>
                <a:latin typeface="Arial" panose="020B0604020202020204" pitchFamily="34" charset="0"/>
                <a:cs typeface="Arial" panose="020B0604020202020204" pitchFamily="34" charset="0"/>
              </a:rPr>
              <a:t>[ρ]</a:t>
            </a:r>
            <a:r>
              <a:rPr lang="ro-RO" sz="2400" baseline="-25000" dirty="0">
                <a:solidFill>
                  <a:schemeClr val="bg1"/>
                </a:solidFill>
                <a:latin typeface="Arial" panose="020B0604020202020204" pitchFamily="34" charset="0"/>
                <a:cs typeface="Arial" panose="020B0604020202020204" pitchFamily="34" charset="0"/>
              </a:rPr>
              <a:t>SI</a:t>
            </a:r>
            <a:r>
              <a:rPr lang="ro-RO" sz="2400" dirty="0">
                <a:solidFill>
                  <a:schemeClr val="bg1"/>
                </a:solidFill>
                <a:latin typeface="Arial" panose="020B0604020202020204" pitchFamily="34" charset="0"/>
                <a:cs typeface="Arial" panose="020B0604020202020204" pitchFamily="34" charset="0"/>
              </a:rPr>
              <a:t> = </a:t>
            </a:r>
            <a:r>
              <a:rPr lang="ro-RO" sz="2400" dirty="0" smtClean="0">
                <a:solidFill>
                  <a:schemeClr val="bg1"/>
                </a:solidFill>
                <a:latin typeface="Arial" panose="020B0604020202020204" pitchFamily="34" charset="0"/>
                <a:cs typeface="Arial" panose="020B0604020202020204" pitchFamily="34" charset="0"/>
              </a:rPr>
              <a:t>kg/m</a:t>
            </a:r>
            <a:r>
              <a:rPr lang="ro-RO" sz="2400" baseline="30000" dirty="0" smtClean="0">
                <a:solidFill>
                  <a:schemeClr val="bg1"/>
                </a:solidFill>
                <a:latin typeface="Arial" panose="020B0604020202020204" pitchFamily="34" charset="0"/>
                <a:cs typeface="Arial" panose="020B0604020202020204" pitchFamily="34" charset="0"/>
              </a:rPr>
              <a:t>3</a:t>
            </a:r>
          </a:p>
          <a:p>
            <a:pPr algn="ctr"/>
            <a:endParaRPr lang="en-US" sz="2400" dirty="0" smtClean="0">
              <a:solidFill>
                <a:schemeClr val="bg1"/>
              </a:solidFill>
              <a:latin typeface="Arial" panose="020B0604020202020204" pitchFamily="34" charset="0"/>
              <a:cs typeface="Arial" panose="020B0604020202020204" pitchFamily="34" charset="0"/>
            </a:endParaRPr>
          </a:p>
          <a:p>
            <a:endParaRPr lang="en-US" dirty="0"/>
          </a:p>
          <a:p>
            <a:r>
              <a:rPr lang="ro-RO" dirty="0"/>
              <a:t> </a:t>
            </a:r>
            <a:r>
              <a:rPr lang="en-US" dirty="0">
                <a:hlinkClick r:id="rId2"/>
              </a:rPr>
              <a:t> </a:t>
            </a:r>
            <a:r>
              <a:rPr lang="en-US" sz="2400" dirty="0">
                <a:latin typeface="Arial" panose="020B0604020202020204" pitchFamily="34" charset="0"/>
                <a:cs typeface="Arial" panose="020B0604020202020204" pitchFamily="34" charset="0"/>
                <a:hlinkClick r:id="rId2"/>
              </a:rPr>
              <a:t>https://www.youtube.com/watch?v=izlY3Sasz90</a:t>
            </a:r>
            <a:endParaRPr lang="en-US" sz="2400" dirty="0">
              <a:latin typeface="Arial" panose="020B0604020202020204" pitchFamily="34" charset="0"/>
              <a:cs typeface="Arial" panose="020B0604020202020204" pitchFamily="34" charset="0"/>
            </a:endParaRPr>
          </a:p>
          <a:p>
            <a:endParaRPr lang="en-US" sz="2400" i="1" dirty="0">
              <a:solidFill>
                <a:schemeClr val="bg1"/>
              </a:solidFill>
            </a:endParaRPr>
          </a:p>
        </p:txBody>
      </p:sp>
    </p:spTree>
    <p:extLst>
      <p:ext uri="{BB962C8B-B14F-4D97-AF65-F5344CB8AC3E}">
        <p14:creationId xmlns:p14="http://schemas.microsoft.com/office/powerpoint/2010/main" val="1398388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41418" y="1175656"/>
            <a:ext cx="8347166" cy="1569660"/>
          </a:xfrm>
          <a:prstGeom prst="rect">
            <a:avLst/>
          </a:prstGeom>
          <a:noFill/>
        </p:spPr>
        <p:txBody>
          <a:bodyPr wrap="square" rtlCol="0">
            <a:spAutoFit/>
          </a:bodyPr>
          <a:lstStyle/>
          <a:p>
            <a:endParaRPr lang="ro-RO" sz="2400" i="1" dirty="0" smtClean="0">
              <a:solidFill>
                <a:schemeClr val="bg1"/>
              </a:solidFill>
            </a:endParaRPr>
          </a:p>
          <a:p>
            <a:endParaRPr lang="ro-RO" sz="2400" i="1" dirty="0">
              <a:solidFill>
                <a:schemeClr val="bg1"/>
              </a:solidFill>
            </a:endParaRPr>
          </a:p>
          <a:p>
            <a:endParaRPr lang="ro-RO" sz="2400" i="1" dirty="0" smtClean="0">
              <a:solidFill>
                <a:schemeClr val="bg1"/>
              </a:solidFill>
            </a:endParaRPr>
          </a:p>
          <a:p>
            <a:endParaRPr lang="en-US" sz="2400" i="1" dirty="0">
              <a:solidFill>
                <a:schemeClr val="bg1"/>
              </a:solidFill>
            </a:endParaRPr>
          </a:p>
        </p:txBody>
      </p:sp>
      <p:sp>
        <p:nvSpPr>
          <p:cNvPr id="4" name="TextBox 3"/>
          <p:cNvSpPr txBox="1"/>
          <p:nvPr/>
        </p:nvSpPr>
        <p:spPr>
          <a:xfrm>
            <a:off x="783771" y="1175656"/>
            <a:ext cx="10371909" cy="3693319"/>
          </a:xfrm>
          <a:prstGeom prst="rect">
            <a:avLst/>
          </a:prstGeom>
          <a:noFill/>
        </p:spPr>
        <p:txBody>
          <a:bodyPr wrap="square" rtlCol="0">
            <a:spAutoFit/>
          </a:bodyPr>
          <a:lstStyle/>
          <a:p>
            <a:endParaRPr lang="ro-RO" dirty="0" smtClean="0">
              <a:hlinkClick r:id="rId2"/>
            </a:endParaRPr>
          </a:p>
          <a:p>
            <a:r>
              <a:rPr lang="ro-RO" sz="2400" dirty="0">
                <a:solidFill>
                  <a:schemeClr val="bg1"/>
                </a:solidFill>
                <a:latin typeface="Arial" panose="020B0604020202020204" pitchFamily="34" charset="0"/>
                <a:cs typeface="Arial" panose="020B0604020202020204" pitchFamily="34" charset="0"/>
              </a:rPr>
              <a:t>Pentru determinarea densităţii corpurilor solide se pot aplica următoarele metode:</a:t>
            </a:r>
            <a:endParaRPr lang="en-US" sz="2400" dirty="0">
              <a:solidFill>
                <a:schemeClr val="bg1"/>
              </a:solidFill>
              <a:latin typeface="Arial" panose="020B0604020202020204" pitchFamily="34" charset="0"/>
              <a:cs typeface="Arial" panose="020B0604020202020204" pitchFamily="34" charset="0"/>
            </a:endParaRPr>
          </a:p>
          <a:p>
            <a:r>
              <a:rPr lang="ro-RO" sz="2400" dirty="0">
                <a:solidFill>
                  <a:schemeClr val="bg1"/>
                </a:solidFill>
                <a:latin typeface="Arial" panose="020B0604020202020204" pitchFamily="34" charset="0"/>
                <a:cs typeface="Arial" panose="020B0604020202020204" pitchFamily="34" charset="0"/>
              </a:rPr>
              <a:t> </a:t>
            </a:r>
            <a:endParaRPr lang="en-US" sz="2400" dirty="0">
              <a:solidFill>
                <a:schemeClr val="bg1"/>
              </a:solidFill>
              <a:latin typeface="Arial" panose="020B0604020202020204" pitchFamily="34" charset="0"/>
              <a:cs typeface="Arial" panose="020B0604020202020204" pitchFamily="34" charset="0"/>
            </a:endParaRPr>
          </a:p>
          <a:p>
            <a:pPr lvl="0"/>
            <a:r>
              <a:rPr lang="ro-RO" sz="2400" dirty="0" smtClean="0">
                <a:solidFill>
                  <a:schemeClr val="bg1"/>
                </a:solidFill>
                <a:latin typeface="Arial" panose="020B0604020202020204" pitchFamily="34" charset="0"/>
                <a:cs typeface="Arial" panose="020B0604020202020204" pitchFamily="34" charset="0"/>
              </a:rPr>
              <a:t>-  determinarea </a:t>
            </a:r>
            <a:r>
              <a:rPr lang="ro-RO" sz="2400" dirty="0">
                <a:solidFill>
                  <a:schemeClr val="bg1"/>
                </a:solidFill>
                <a:latin typeface="Arial" panose="020B0604020202020204" pitchFamily="34" charset="0"/>
                <a:cs typeface="Arial" panose="020B0604020202020204" pitchFamily="34" charset="0"/>
              </a:rPr>
              <a:t>densităţii prin măsurarea volumului şi a masei</a:t>
            </a:r>
            <a:r>
              <a:rPr lang="ro-RO" sz="2400" dirty="0" smtClean="0">
                <a:solidFill>
                  <a:schemeClr val="bg1"/>
                </a:solidFill>
                <a:latin typeface="Arial" panose="020B0604020202020204" pitchFamily="34" charset="0"/>
                <a:cs typeface="Arial" panose="020B0604020202020204" pitchFamily="34" charset="0"/>
              </a:rPr>
              <a:t>;</a:t>
            </a:r>
          </a:p>
          <a:p>
            <a:pPr lvl="0"/>
            <a:endParaRPr lang="en-US" sz="2400" dirty="0">
              <a:solidFill>
                <a:schemeClr val="bg1"/>
              </a:solidFill>
              <a:latin typeface="Arial" panose="020B0604020202020204" pitchFamily="34" charset="0"/>
              <a:cs typeface="Arial" panose="020B0604020202020204" pitchFamily="34" charset="0"/>
            </a:endParaRPr>
          </a:p>
          <a:p>
            <a:pPr lvl="0"/>
            <a:r>
              <a:rPr lang="ro-RO" sz="2400" dirty="0" smtClean="0">
                <a:solidFill>
                  <a:schemeClr val="bg1"/>
                </a:solidFill>
                <a:latin typeface="Arial" panose="020B0604020202020204" pitchFamily="34" charset="0"/>
                <a:cs typeface="Arial" panose="020B0604020202020204" pitchFamily="34" charset="0"/>
              </a:rPr>
              <a:t>-  determinarea </a:t>
            </a:r>
            <a:r>
              <a:rPr lang="ro-RO" sz="2400" dirty="0">
                <a:solidFill>
                  <a:schemeClr val="bg1"/>
                </a:solidFill>
                <a:latin typeface="Arial" panose="020B0604020202020204" pitchFamily="34" charset="0"/>
                <a:cs typeface="Arial" panose="020B0604020202020204" pitchFamily="34" charset="0"/>
              </a:rPr>
              <a:t>densităţii cu ajutorul balanţei hidrostatice.</a:t>
            </a:r>
            <a:endParaRPr lang="en-US" sz="2400" dirty="0">
              <a:solidFill>
                <a:schemeClr val="bg1"/>
              </a:solidFill>
              <a:latin typeface="Arial" panose="020B0604020202020204" pitchFamily="34" charset="0"/>
              <a:cs typeface="Arial" panose="020B0604020202020204" pitchFamily="34" charset="0"/>
            </a:endParaRPr>
          </a:p>
          <a:p>
            <a:endParaRPr lang="ro-RO" sz="2400" dirty="0">
              <a:solidFill>
                <a:schemeClr val="bg1"/>
              </a:solidFill>
              <a:latin typeface="Arial" panose="020B0604020202020204" pitchFamily="34" charset="0"/>
              <a:cs typeface="Arial" panose="020B0604020202020204" pitchFamily="34" charset="0"/>
              <a:hlinkClick r:id="rId2"/>
            </a:endParaRPr>
          </a:p>
          <a:p>
            <a:endParaRPr lang="ro-RO" sz="2400" u="sng" dirty="0">
              <a:solidFill>
                <a:schemeClr val="bg1"/>
              </a:solidFill>
              <a:latin typeface="Arial" panose="020B0604020202020204" pitchFamily="34" charset="0"/>
              <a:cs typeface="Arial" panose="020B0604020202020204" pitchFamily="34" charset="0"/>
            </a:endParaRPr>
          </a:p>
          <a:p>
            <a:r>
              <a:rPr lang="ro-RO" sz="2400" u="sng" dirty="0" smtClean="0">
                <a:solidFill>
                  <a:schemeClr val="bg1"/>
                </a:solidFill>
                <a:latin typeface="Arial" panose="020B0604020202020204" pitchFamily="34" charset="0"/>
                <a:cs typeface="Arial" panose="020B0604020202020204" pitchFamily="34" charset="0"/>
              </a:rPr>
              <a:t> </a:t>
            </a:r>
            <a:endParaRPr lang="en-US" sz="2400" u="sng"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9931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849086" y="1175656"/>
            <a:ext cx="10371907" cy="6647974"/>
          </a:xfrm>
          <a:prstGeom prst="rect">
            <a:avLst/>
          </a:prstGeom>
          <a:noFill/>
        </p:spPr>
        <p:txBody>
          <a:bodyPr wrap="square" rtlCol="0">
            <a:spAutoFit/>
          </a:bodyPr>
          <a:lstStyle/>
          <a:p>
            <a:r>
              <a:rPr lang="ro-RO" sz="2400" b="1" dirty="0">
                <a:solidFill>
                  <a:schemeClr val="bg1"/>
                </a:solidFill>
                <a:latin typeface="Arial" panose="020B0604020202020204" pitchFamily="34" charset="0"/>
                <a:cs typeface="Arial" panose="020B0604020202020204" pitchFamily="34" charset="0"/>
              </a:rPr>
              <a:t>Determinarea densităţii prin măsurarea volumului şi a </a:t>
            </a:r>
            <a:r>
              <a:rPr lang="ro-RO" sz="2400" b="1" dirty="0" smtClean="0">
                <a:solidFill>
                  <a:schemeClr val="bg1"/>
                </a:solidFill>
                <a:latin typeface="Arial" panose="020B0604020202020204" pitchFamily="34" charset="0"/>
                <a:cs typeface="Arial" panose="020B0604020202020204" pitchFamily="34" charset="0"/>
              </a:rPr>
              <a:t>masei</a:t>
            </a:r>
          </a:p>
          <a:p>
            <a:endParaRPr lang="ro-RO" sz="2400" b="1" dirty="0" smtClean="0">
              <a:solidFill>
                <a:schemeClr val="bg1"/>
              </a:solidFill>
              <a:latin typeface="Arial" panose="020B0604020202020204" pitchFamily="34" charset="0"/>
              <a:cs typeface="Arial" panose="020B0604020202020204" pitchFamily="34" charset="0"/>
            </a:endParaRPr>
          </a:p>
          <a:p>
            <a:r>
              <a:rPr lang="ro-RO" sz="2400" smtClean="0">
                <a:solidFill>
                  <a:schemeClr val="bg1"/>
                </a:solidFill>
                <a:latin typeface="Arial" panose="020B0604020202020204" pitchFamily="34" charset="0"/>
                <a:cs typeface="Arial" panose="020B0604020202020204" pitchFamily="34" charset="0"/>
              </a:rPr>
              <a:t>Metoda </a:t>
            </a:r>
            <a:r>
              <a:rPr lang="ro-RO" sz="2400" dirty="0">
                <a:solidFill>
                  <a:schemeClr val="bg1"/>
                </a:solidFill>
                <a:latin typeface="Arial" panose="020B0604020202020204" pitchFamily="34" charset="0"/>
                <a:cs typeface="Arial" panose="020B0604020202020204" pitchFamily="34" charset="0"/>
              </a:rPr>
              <a:t>este aplicată pentru corpuri solide cu forme care permit determinarea volumului prin măsurarea dimensiunilor şi determinarea masei prin cântărire</a:t>
            </a:r>
            <a:r>
              <a:rPr lang="ro-RO" sz="2400" dirty="0" smtClean="0">
                <a:solidFill>
                  <a:schemeClr val="bg1"/>
                </a:solidFill>
                <a:latin typeface="Arial" panose="020B0604020202020204" pitchFamily="34" charset="0"/>
                <a:cs typeface="Arial" panose="020B0604020202020204" pitchFamily="34" charset="0"/>
              </a:rPr>
              <a:t>.</a:t>
            </a:r>
          </a:p>
          <a:p>
            <a:endParaRPr lang="ro-RO" sz="2400" dirty="0" smtClean="0">
              <a:solidFill>
                <a:schemeClr val="bg1"/>
              </a:solidFill>
              <a:latin typeface="Arial" panose="020B0604020202020204" pitchFamily="34" charset="0"/>
              <a:cs typeface="Arial" panose="020B0604020202020204" pitchFamily="34" charset="0"/>
            </a:endParaRPr>
          </a:p>
          <a:p>
            <a:pPr algn="ctr"/>
            <a:r>
              <a:rPr lang="ro-RO" sz="2400" b="1" dirty="0">
                <a:solidFill>
                  <a:schemeClr val="bg1"/>
                </a:solidFill>
                <a:latin typeface="Arial" panose="020B0604020202020204" pitchFamily="34" charset="0"/>
                <a:cs typeface="Arial" panose="020B0604020202020204" pitchFamily="34" charset="0"/>
              </a:rPr>
              <a:t>ρ = m/V</a:t>
            </a:r>
            <a:endParaRPr lang="en-US" sz="2400" dirty="0">
              <a:solidFill>
                <a:schemeClr val="bg1"/>
              </a:solidFill>
              <a:latin typeface="Arial" panose="020B0604020202020204" pitchFamily="34" charset="0"/>
              <a:cs typeface="Arial" panose="020B0604020202020204" pitchFamily="34" charset="0"/>
            </a:endParaRPr>
          </a:p>
          <a:p>
            <a:r>
              <a:rPr lang="en-US" sz="2400" dirty="0">
                <a:solidFill>
                  <a:schemeClr val="bg1"/>
                </a:solidFill>
                <a:latin typeface="Arial" panose="020B0604020202020204" pitchFamily="34" charset="0"/>
                <a:cs typeface="Arial" panose="020B0604020202020204" pitchFamily="34" charset="0"/>
              </a:rPr>
              <a:t> </a:t>
            </a:r>
            <a:endParaRPr lang="ro-RO" sz="2400" dirty="0" smtClean="0">
              <a:solidFill>
                <a:schemeClr val="bg1"/>
              </a:solidFill>
              <a:latin typeface="Arial" panose="020B0604020202020204" pitchFamily="34" charset="0"/>
              <a:cs typeface="Arial" panose="020B0604020202020204" pitchFamily="34" charset="0"/>
            </a:endParaRPr>
          </a:p>
          <a:p>
            <a:r>
              <a:rPr lang="ro-RO" sz="2400" dirty="0" smtClean="0">
                <a:solidFill>
                  <a:schemeClr val="bg1"/>
                </a:solidFill>
                <a:latin typeface="Arial" panose="020B0604020202020204" pitchFamily="34" charset="0"/>
                <a:cs typeface="Arial" panose="020B0604020202020204" pitchFamily="34" charset="0"/>
              </a:rPr>
              <a:t>Exemplu: Pentru un cub cu latura de 5cm se poate calcula volumul</a:t>
            </a:r>
          </a:p>
          <a:p>
            <a:pPr algn="ctr"/>
            <a:r>
              <a:rPr lang="ro-RO" sz="2400" dirty="0" smtClean="0">
                <a:solidFill>
                  <a:schemeClr val="bg1"/>
                </a:solidFill>
                <a:latin typeface="Arial" panose="020B0604020202020204" pitchFamily="34" charset="0"/>
                <a:cs typeface="Arial" panose="020B0604020202020204" pitchFamily="34" charset="0"/>
              </a:rPr>
              <a:t>V=l</a:t>
            </a:r>
            <a:r>
              <a:rPr lang="ro-RO" sz="2400" baseline="30000" dirty="0" smtClean="0">
                <a:solidFill>
                  <a:schemeClr val="bg1"/>
                </a:solidFill>
                <a:latin typeface="Arial" panose="020B0604020202020204" pitchFamily="34" charset="0"/>
                <a:cs typeface="Arial" panose="020B0604020202020204" pitchFamily="34" charset="0"/>
              </a:rPr>
              <a:t>3</a:t>
            </a:r>
            <a:r>
              <a:rPr lang="ro-RO" sz="2400" dirty="0" smtClean="0">
                <a:solidFill>
                  <a:schemeClr val="bg1"/>
                </a:solidFill>
                <a:latin typeface="Arial" panose="020B0604020202020204" pitchFamily="34" charset="0"/>
                <a:cs typeface="Arial" panose="020B0604020202020204" pitchFamily="34" charset="0"/>
              </a:rPr>
              <a:t>=5x5x5=125 cm</a:t>
            </a:r>
            <a:r>
              <a:rPr lang="ro-RO" sz="2400" baseline="30000" dirty="0" smtClean="0">
                <a:solidFill>
                  <a:schemeClr val="bg1"/>
                </a:solidFill>
                <a:latin typeface="Arial" panose="020B0604020202020204" pitchFamily="34" charset="0"/>
                <a:cs typeface="Arial" panose="020B0604020202020204" pitchFamily="34" charset="0"/>
              </a:rPr>
              <a:t>3</a:t>
            </a:r>
          </a:p>
          <a:p>
            <a:r>
              <a:rPr lang="ro-RO" sz="2400" dirty="0">
                <a:solidFill>
                  <a:schemeClr val="bg1"/>
                </a:solidFill>
                <a:latin typeface="Arial" panose="020B0604020202020204" pitchFamily="34" charset="0"/>
                <a:cs typeface="Arial" panose="020B0604020202020204" pitchFamily="34" charset="0"/>
              </a:rPr>
              <a:t>C</a:t>
            </a:r>
            <a:r>
              <a:rPr lang="ro-RO" sz="2400" dirty="0" smtClean="0">
                <a:solidFill>
                  <a:schemeClr val="bg1"/>
                </a:solidFill>
                <a:latin typeface="Arial" panose="020B0604020202020204" pitchFamily="34" charset="0"/>
                <a:cs typeface="Arial" panose="020B0604020202020204" pitchFamily="34" charset="0"/>
              </a:rPr>
              <a:t>u balanța analitică cântărim cubul care are masa de 400g</a:t>
            </a:r>
          </a:p>
          <a:p>
            <a:r>
              <a:rPr lang="ro-RO" sz="2400" dirty="0" smtClean="0">
                <a:solidFill>
                  <a:schemeClr val="bg1"/>
                </a:solidFill>
                <a:latin typeface="Arial" panose="020B0604020202020204" pitchFamily="34" charset="0"/>
                <a:cs typeface="Arial" panose="020B0604020202020204" pitchFamily="34" charset="0"/>
              </a:rPr>
              <a:t>Densitatea se calculează:</a:t>
            </a:r>
          </a:p>
          <a:p>
            <a:pPr algn="ctr"/>
            <a:r>
              <a:rPr lang="ro-RO" sz="2400" dirty="0" smtClean="0">
                <a:solidFill>
                  <a:schemeClr val="bg1"/>
                </a:solidFill>
                <a:latin typeface="Arial" panose="020B0604020202020204" pitchFamily="34" charset="0"/>
                <a:cs typeface="Arial" panose="020B0604020202020204" pitchFamily="34" charset="0"/>
              </a:rPr>
              <a:t> </a:t>
            </a:r>
            <a:r>
              <a:rPr lang="ro-RO" sz="2400" dirty="0">
                <a:solidFill>
                  <a:schemeClr val="bg1"/>
                </a:solidFill>
                <a:latin typeface="Arial" panose="020B0604020202020204" pitchFamily="34" charset="0"/>
                <a:cs typeface="Arial" panose="020B0604020202020204" pitchFamily="34" charset="0"/>
              </a:rPr>
              <a:t>ρ = </a:t>
            </a:r>
            <a:r>
              <a:rPr lang="ro-RO" sz="2400" dirty="0" smtClean="0">
                <a:solidFill>
                  <a:schemeClr val="bg1"/>
                </a:solidFill>
                <a:latin typeface="Arial" panose="020B0604020202020204" pitchFamily="34" charset="0"/>
                <a:cs typeface="Arial" panose="020B0604020202020204" pitchFamily="34" charset="0"/>
              </a:rPr>
              <a:t>m/V = 400/ 125= 3,2g/ cm</a:t>
            </a:r>
            <a:r>
              <a:rPr lang="ro-RO" sz="2400" baseline="30000" dirty="0" smtClean="0">
                <a:solidFill>
                  <a:schemeClr val="bg1"/>
                </a:solidFill>
                <a:latin typeface="Arial" panose="020B0604020202020204" pitchFamily="34" charset="0"/>
                <a:cs typeface="Arial" panose="020B0604020202020204" pitchFamily="34" charset="0"/>
              </a:rPr>
              <a:t>3</a:t>
            </a:r>
            <a:endParaRPr lang="ro-RO" sz="2400" baseline="30000" dirty="0">
              <a:solidFill>
                <a:schemeClr val="bg1"/>
              </a:solidFill>
              <a:latin typeface="Arial" panose="020B0604020202020204" pitchFamily="34" charset="0"/>
              <a:cs typeface="Arial" panose="020B0604020202020204" pitchFamily="34" charset="0"/>
            </a:endParaRPr>
          </a:p>
          <a:p>
            <a:endParaRPr lang="en-US" sz="2400" dirty="0">
              <a:solidFill>
                <a:schemeClr val="bg1"/>
              </a:solidFill>
              <a:latin typeface="Arial" panose="020B0604020202020204" pitchFamily="34" charset="0"/>
              <a:cs typeface="Arial" panose="020B0604020202020204" pitchFamily="34" charset="0"/>
            </a:endParaRPr>
          </a:p>
          <a:p>
            <a:endParaRPr lang="en-US" sz="2400" dirty="0">
              <a:solidFill>
                <a:schemeClr val="bg1"/>
              </a:solidFill>
              <a:latin typeface="Arial" panose="020B0604020202020204" pitchFamily="34" charset="0"/>
              <a:cs typeface="Arial" panose="020B0604020202020204" pitchFamily="34" charset="0"/>
            </a:endParaRPr>
          </a:p>
          <a:p>
            <a:endParaRPr lang="ro-RO" sz="2400" b="1" dirty="0">
              <a:solidFill>
                <a:schemeClr val="bg1"/>
              </a:solidFill>
              <a:latin typeface="Arial" panose="020B0604020202020204" pitchFamily="34" charset="0"/>
              <a:cs typeface="Arial" panose="020B0604020202020204" pitchFamily="34" charset="0"/>
            </a:endParaRPr>
          </a:p>
          <a:p>
            <a:endParaRPr lang="ro-RO" sz="2400" b="1" dirty="0">
              <a:solidFill>
                <a:schemeClr val="bg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45126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41418" y="1175656"/>
            <a:ext cx="8347166" cy="1569660"/>
          </a:xfrm>
          <a:prstGeom prst="rect">
            <a:avLst/>
          </a:prstGeom>
          <a:noFill/>
        </p:spPr>
        <p:txBody>
          <a:bodyPr wrap="square" rtlCol="0">
            <a:spAutoFit/>
          </a:bodyPr>
          <a:lstStyle/>
          <a:p>
            <a:endParaRPr lang="ro-RO" sz="2400" i="1" dirty="0" smtClean="0">
              <a:solidFill>
                <a:schemeClr val="bg1"/>
              </a:solidFill>
            </a:endParaRPr>
          </a:p>
          <a:p>
            <a:endParaRPr lang="ro-RO" sz="2400" i="1" dirty="0">
              <a:solidFill>
                <a:schemeClr val="bg1"/>
              </a:solidFill>
            </a:endParaRPr>
          </a:p>
          <a:p>
            <a:endParaRPr lang="ro-RO" sz="2400" i="1" dirty="0" smtClean="0">
              <a:solidFill>
                <a:schemeClr val="bg1"/>
              </a:solidFill>
            </a:endParaRPr>
          </a:p>
          <a:p>
            <a:endParaRPr lang="en-US" sz="2400" i="1" dirty="0">
              <a:solidFill>
                <a:schemeClr val="bg1"/>
              </a:solidFill>
            </a:endParaRPr>
          </a:p>
        </p:txBody>
      </p:sp>
      <p:sp>
        <p:nvSpPr>
          <p:cNvPr id="4" name="Rectangle 3"/>
          <p:cNvSpPr/>
          <p:nvPr/>
        </p:nvSpPr>
        <p:spPr>
          <a:xfrm>
            <a:off x="1541418" y="1681700"/>
            <a:ext cx="8856616" cy="3600986"/>
          </a:xfrm>
          <a:prstGeom prst="rect">
            <a:avLst/>
          </a:prstGeom>
        </p:spPr>
        <p:txBody>
          <a:bodyPr wrap="square">
            <a:spAutoFit/>
          </a:bodyPr>
          <a:lstStyle/>
          <a:p>
            <a:r>
              <a:rPr lang="ro-RO" sz="2400" u="sng" dirty="0">
                <a:solidFill>
                  <a:schemeClr val="bg1"/>
                </a:solidFill>
                <a:latin typeface="Arial" panose="020B0604020202020204" pitchFamily="34" charset="0"/>
                <a:cs typeface="Arial" panose="020B0604020202020204" pitchFamily="34" charset="0"/>
              </a:rPr>
              <a:t>Urmăriți</a:t>
            </a:r>
            <a:r>
              <a:rPr lang="ro-RO" sz="2400" dirty="0">
                <a:solidFill>
                  <a:schemeClr val="bg1"/>
                </a:solidFill>
                <a:latin typeface="Arial" panose="020B0604020202020204" pitchFamily="34" charset="0"/>
                <a:cs typeface="Arial" panose="020B0604020202020204" pitchFamily="34" charset="0"/>
              </a:rPr>
              <a:t>   </a:t>
            </a:r>
            <a:r>
              <a:rPr lang="en-US" sz="2400" u="sng" dirty="0">
                <a:solidFill>
                  <a:schemeClr val="bg1"/>
                </a:solidFill>
                <a:latin typeface="Arial" panose="020B0604020202020204" pitchFamily="34" charset="0"/>
                <a:cs typeface="Arial" panose="020B0604020202020204" pitchFamily="34" charset="0"/>
                <a:hlinkClick r:id="rId2"/>
              </a:rPr>
              <a:t>https://www.youtube.com/watch?v=1IlY4WVHdSA</a:t>
            </a:r>
            <a:endParaRPr lang="ro-RO" sz="2400" u="sng" dirty="0">
              <a:solidFill>
                <a:schemeClr val="bg1"/>
              </a:solidFill>
              <a:latin typeface="Arial" panose="020B0604020202020204" pitchFamily="34" charset="0"/>
              <a:cs typeface="Arial" panose="020B0604020202020204" pitchFamily="34" charset="0"/>
            </a:endParaRPr>
          </a:p>
          <a:p>
            <a:endParaRPr lang="ro-RO" sz="2400" u="sng" dirty="0">
              <a:solidFill>
                <a:schemeClr val="bg1"/>
              </a:solidFill>
              <a:latin typeface="Arial" panose="020B0604020202020204" pitchFamily="34" charset="0"/>
              <a:cs typeface="Arial" panose="020B0604020202020204" pitchFamily="34" charset="0"/>
            </a:endParaRPr>
          </a:p>
          <a:p>
            <a:r>
              <a:rPr lang="ro-RO" sz="2400" dirty="0" smtClean="0">
                <a:solidFill>
                  <a:schemeClr val="bg1"/>
                </a:solidFill>
                <a:latin typeface="Arial" panose="020B0604020202020204" pitchFamily="34" charset="0"/>
                <a:cs typeface="Arial" panose="020B0604020202020204" pitchFamily="34" charset="0"/>
              </a:rPr>
              <a:t>Tema nr. 1: Descrieți </a:t>
            </a:r>
            <a:r>
              <a:rPr lang="ro-RO" sz="2400" dirty="0">
                <a:solidFill>
                  <a:schemeClr val="bg1"/>
                </a:solidFill>
                <a:latin typeface="Arial" panose="020B0604020202020204" pitchFamily="34" charset="0"/>
                <a:cs typeface="Arial" panose="020B0604020202020204" pitchFamily="34" charset="0"/>
              </a:rPr>
              <a:t>metoda de </a:t>
            </a:r>
            <a:r>
              <a:rPr lang="ro-RO" sz="2400" dirty="0" smtClean="0">
                <a:solidFill>
                  <a:schemeClr val="bg1"/>
                </a:solidFill>
                <a:latin typeface="Arial" panose="020B0604020202020204" pitchFamily="34" charset="0"/>
                <a:cs typeface="Arial" panose="020B0604020202020204" pitchFamily="34" charset="0"/>
              </a:rPr>
              <a:t>lucru</a:t>
            </a:r>
          </a:p>
          <a:p>
            <a:endParaRPr lang="ro-RO" sz="2400" dirty="0">
              <a:solidFill>
                <a:schemeClr val="bg1"/>
              </a:solidFill>
              <a:latin typeface="Arial" panose="020B0604020202020204" pitchFamily="34" charset="0"/>
              <a:cs typeface="Arial" panose="020B0604020202020204" pitchFamily="34" charset="0"/>
            </a:endParaRPr>
          </a:p>
          <a:p>
            <a:r>
              <a:rPr lang="ro-RO" sz="2400" dirty="0" smtClean="0">
                <a:solidFill>
                  <a:schemeClr val="bg1"/>
                </a:solidFill>
                <a:latin typeface="Arial" panose="020B0604020202020204" pitchFamily="34" charset="0"/>
                <a:cs typeface="Arial" panose="020B0604020202020204" pitchFamily="34" charset="0"/>
              </a:rPr>
              <a:t>Pentru un paralipiped cu dimensiunile 5/3/10cm si cu masa de 300g, calculați densitatea.</a:t>
            </a:r>
          </a:p>
          <a:p>
            <a:endParaRPr lang="ro-RO" sz="2400" dirty="0">
              <a:solidFill>
                <a:schemeClr val="bg1"/>
              </a:solidFill>
              <a:latin typeface="Arial" panose="020B0604020202020204" pitchFamily="34" charset="0"/>
              <a:cs typeface="Arial" panose="020B0604020202020204" pitchFamily="34" charset="0"/>
            </a:endParaRPr>
          </a:p>
          <a:p>
            <a:endParaRPr lang="ro-RO" sz="2400" dirty="0" smtClean="0">
              <a:solidFill>
                <a:schemeClr val="bg1"/>
              </a:solidFill>
              <a:latin typeface="Arial" panose="020B0604020202020204" pitchFamily="34" charset="0"/>
              <a:cs typeface="Arial" panose="020B0604020202020204" pitchFamily="34" charset="0"/>
            </a:endParaRPr>
          </a:p>
          <a:p>
            <a:endParaRPr lang="ro-RO" dirty="0">
              <a:solidFill>
                <a:schemeClr val="bg1"/>
              </a:solidFill>
              <a:latin typeface="Arial" panose="020B0604020202020204" pitchFamily="34" charset="0"/>
              <a:cs typeface="Arial" panose="020B0604020202020204" pitchFamily="34" charset="0"/>
            </a:endParaRPr>
          </a:p>
          <a:p>
            <a:endParaRPr lang="ro-RO"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9234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374259"/>
          </a:xfrm>
        </p:spPr>
        <p:txBody>
          <a:bodyPr>
            <a:normAutofit/>
          </a:bodyPr>
          <a:lstStyle/>
          <a:p>
            <a:pPr algn="r"/>
            <a:r>
              <a:rPr lang="ro-RO" sz="1200" cap="none" dirty="0">
                <a:solidFill>
                  <a:schemeClr val="bg1"/>
                </a:solidFill>
              </a:rPr>
              <a:t>Operații de bază în laborator</a:t>
            </a:r>
            <a:endParaRPr lang="en-US" sz="1200" dirty="0"/>
          </a:p>
        </p:txBody>
      </p:sp>
      <p:sp>
        <p:nvSpPr>
          <p:cNvPr id="3" name="TextBox 2"/>
          <p:cNvSpPr txBox="1"/>
          <p:nvPr/>
        </p:nvSpPr>
        <p:spPr>
          <a:xfrm>
            <a:off x="1541418" y="1175656"/>
            <a:ext cx="8347166" cy="1569660"/>
          </a:xfrm>
          <a:prstGeom prst="rect">
            <a:avLst/>
          </a:prstGeom>
          <a:noFill/>
        </p:spPr>
        <p:txBody>
          <a:bodyPr wrap="square" rtlCol="0">
            <a:spAutoFit/>
          </a:bodyPr>
          <a:lstStyle/>
          <a:p>
            <a:endParaRPr lang="ro-RO" sz="2400" i="1" dirty="0" smtClean="0">
              <a:solidFill>
                <a:schemeClr val="bg1"/>
              </a:solidFill>
            </a:endParaRPr>
          </a:p>
          <a:p>
            <a:endParaRPr lang="ro-RO" sz="2400" i="1" dirty="0">
              <a:solidFill>
                <a:schemeClr val="bg1"/>
              </a:solidFill>
            </a:endParaRPr>
          </a:p>
          <a:p>
            <a:endParaRPr lang="ro-RO" sz="2400" i="1" dirty="0" smtClean="0">
              <a:solidFill>
                <a:schemeClr val="bg1"/>
              </a:solidFill>
            </a:endParaRPr>
          </a:p>
          <a:p>
            <a:endParaRPr lang="en-US" sz="2400" i="1" dirty="0">
              <a:solidFill>
                <a:schemeClr val="bg1"/>
              </a:solidFill>
            </a:endParaRPr>
          </a:p>
        </p:txBody>
      </p:sp>
      <p:sp>
        <p:nvSpPr>
          <p:cNvPr id="4" name="Rectangle 3"/>
          <p:cNvSpPr/>
          <p:nvPr/>
        </p:nvSpPr>
        <p:spPr>
          <a:xfrm>
            <a:off x="858382" y="992777"/>
            <a:ext cx="10189029" cy="5539978"/>
          </a:xfrm>
          <a:prstGeom prst="rect">
            <a:avLst/>
          </a:prstGeom>
        </p:spPr>
        <p:txBody>
          <a:bodyPr wrap="square">
            <a:spAutoFit/>
          </a:bodyPr>
          <a:lstStyle/>
          <a:p>
            <a:r>
              <a:rPr lang="ro-RO" sz="2400" dirty="0" smtClean="0">
                <a:solidFill>
                  <a:schemeClr val="bg1"/>
                </a:solidFill>
                <a:latin typeface="Arial" panose="020B0604020202020204" pitchFamily="34" charset="0"/>
                <a:cs typeface="Arial" panose="020B0604020202020204" pitchFamily="34" charset="0"/>
              </a:rPr>
              <a:t>Pentru </a:t>
            </a:r>
            <a:r>
              <a:rPr lang="ro-RO" sz="2400" dirty="0">
                <a:solidFill>
                  <a:schemeClr val="bg1"/>
                </a:solidFill>
                <a:latin typeface="Arial" panose="020B0604020202020204" pitchFamily="34" charset="0"/>
                <a:cs typeface="Arial" panose="020B0604020202020204" pitchFamily="34" charset="0"/>
              </a:rPr>
              <a:t>corpuri solide cu forme neregulate la care nu se pot determina volumele prin măsurarea dimensiunilor, se determină volumul indirect, prin măsurarea volumului de lichid dislocuit la cufundarea corpului în acel lichid.</a:t>
            </a:r>
            <a:endParaRPr lang="en-US" sz="2400" dirty="0">
              <a:solidFill>
                <a:schemeClr val="bg1"/>
              </a:solidFill>
              <a:latin typeface="Arial" panose="020B0604020202020204" pitchFamily="34" charset="0"/>
              <a:cs typeface="Arial" panose="020B0604020202020204" pitchFamily="34" charset="0"/>
            </a:endParaRPr>
          </a:p>
          <a:p>
            <a:r>
              <a:rPr lang="ro-RO" sz="2400" dirty="0" smtClean="0">
                <a:solidFill>
                  <a:schemeClr val="bg1"/>
                </a:solidFill>
                <a:latin typeface="Arial" panose="020B0604020202020204" pitchFamily="34" charset="0"/>
                <a:cs typeface="Arial" panose="020B0604020202020204" pitchFamily="34" charset="0"/>
              </a:rPr>
              <a:t>Într-un </a:t>
            </a:r>
            <a:r>
              <a:rPr lang="ro-RO" sz="2400" dirty="0">
                <a:solidFill>
                  <a:schemeClr val="bg1"/>
                </a:solidFill>
                <a:latin typeface="Arial" panose="020B0604020202020204" pitchFamily="34" charset="0"/>
                <a:cs typeface="Arial" panose="020B0604020202020204" pitchFamily="34" charset="0"/>
              </a:rPr>
              <a:t>cilindru gradat se introduce apă şi se citeşte volumul,V</a:t>
            </a:r>
            <a:r>
              <a:rPr lang="ro-RO" sz="2400" baseline="-25000" dirty="0">
                <a:solidFill>
                  <a:schemeClr val="bg1"/>
                </a:solidFill>
                <a:latin typeface="Arial" panose="020B0604020202020204" pitchFamily="34" charset="0"/>
                <a:cs typeface="Arial" panose="020B0604020202020204" pitchFamily="34" charset="0"/>
              </a:rPr>
              <a:t>0</a:t>
            </a:r>
            <a:r>
              <a:rPr lang="ro-RO" sz="2400" dirty="0">
                <a:solidFill>
                  <a:schemeClr val="bg1"/>
                </a:solidFill>
                <a:latin typeface="Arial" panose="020B0604020202020204" pitchFamily="34" charset="0"/>
                <a:cs typeface="Arial" panose="020B0604020202020204" pitchFamily="34" charset="0"/>
              </a:rPr>
              <a:t>. Se introduce corpul solid în apă din cilindru şi se citeşte noul volum,V</a:t>
            </a:r>
            <a:r>
              <a:rPr lang="ro-RO" sz="2400" baseline="-25000" dirty="0">
                <a:solidFill>
                  <a:schemeClr val="bg1"/>
                </a:solidFill>
                <a:latin typeface="Arial" panose="020B0604020202020204" pitchFamily="34" charset="0"/>
                <a:cs typeface="Arial" panose="020B0604020202020204" pitchFamily="34" charset="0"/>
              </a:rPr>
              <a:t>1</a:t>
            </a:r>
            <a:r>
              <a:rPr lang="ro-RO" sz="2400" dirty="0">
                <a:solidFill>
                  <a:schemeClr val="bg1"/>
                </a:solidFill>
                <a:latin typeface="Arial" panose="020B0604020202020204" pitchFamily="34" charset="0"/>
                <a:cs typeface="Arial" panose="020B0604020202020204" pitchFamily="34" charset="0"/>
              </a:rPr>
              <a:t>.Diferenţa dintre (V</a:t>
            </a:r>
            <a:r>
              <a:rPr lang="ro-RO" sz="2400" baseline="-25000" dirty="0">
                <a:solidFill>
                  <a:schemeClr val="bg1"/>
                </a:solidFill>
                <a:latin typeface="Arial" panose="020B0604020202020204" pitchFamily="34" charset="0"/>
                <a:cs typeface="Arial" panose="020B0604020202020204" pitchFamily="34" charset="0"/>
              </a:rPr>
              <a:t>1</a:t>
            </a:r>
            <a:r>
              <a:rPr lang="ro-RO" sz="2400" dirty="0">
                <a:solidFill>
                  <a:schemeClr val="bg1"/>
                </a:solidFill>
                <a:latin typeface="Arial" panose="020B0604020202020204" pitchFamily="34" charset="0"/>
                <a:cs typeface="Arial" panose="020B0604020202020204" pitchFamily="34" charset="0"/>
              </a:rPr>
              <a:t>-V</a:t>
            </a:r>
            <a:r>
              <a:rPr lang="ro-RO" sz="2400" baseline="-25000" dirty="0">
                <a:solidFill>
                  <a:schemeClr val="bg1"/>
                </a:solidFill>
                <a:latin typeface="Arial" panose="020B0604020202020204" pitchFamily="34" charset="0"/>
                <a:cs typeface="Arial" panose="020B0604020202020204" pitchFamily="34" charset="0"/>
              </a:rPr>
              <a:t>0</a:t>
            </a:r>
            <a:r>
              <a:rPr lang="ro-RO" sz="2400" dirty="0">
                <a:solidFill>
                  <a:schemeClr val="bg1"/>
                </a:solidFill>
                <a:latin typeface="Arial" panose="020B0604020202020204" pitchFamily="34" charset="0"/>
                <a:cs typeface="Arial" panose="020B0604020202020204" pitchFamily="34" charset="0"/>
              </a:rPr>
              <a:t>) reprezintă volumul corpului solid,V.</a:t>
            </a:r>
            <a:endParaRPr lang="en-US" sz="2400" dirty="0">
              <a:solidFill>
                <a:schemeClr val="bg1"/>
              </a:solidFill>
              <a:latin typeface="Arial" panose="020B0604020202020204" pitchFamily="34" charset="0"/>
              <a:cs typeface="Arial" panose="020B0604020202020204" pitchFamily="34" charset="0"/>
            </a:endParaRPr>
          </a:p>
          <a:p>
            <a:r>
              <a:rPr lang="ro-RO" sz="2400" dirty="0">
                <a:solidFill>
                  <a:schemeClr val="bg1"/>
                </a:solidFill>
                <a:latin typeface="Arial" panose="020B0604020202020204" pitchFamily="34" charset="0"/>
                <a:cs typeface="Arial" panose="020B0604020202020204" pitchFamily="34" charset="0"/>
              </a:rPr>
              <a:t>	Masa corpului se determină prin cântărire, m.</a:t>
            </a:r>
            <a:endParaRPr lang="en-US" sz="2400" dirty="0">
              <a:solidFill>
                <a:schemeClr val="bg1"/>
              </a:solidFill>
              <a:latin typeface="Arial" panose="020B0604020202020204" pitchFamily="34" charset="0"/>
              <a:cs typeface="Arial" panose="020B0604020202020204" pitchFamily="34" charset="0"/>
            </a:endParaRPr>
          </a:p>
          <a:p>
            <a:r>
              <a:rPr lang="ro-RO" sz="2400" dirty="0">
                <a:solidFill>
                  <a:schemeClr val="bg1"/>
                </a:solidFill>
                <a:latin typeface="Arial" panose="020B0604020202020204" pitchFamily="34" charset="0"/>
                <a:cs typeface="Arial" panose="020B0604020202020204" pitchFamily="34" charset="0"/>
              </a:rPr>
              <a:t>	Densitatea se determină prin raportul dintre masa, m şi volumul corpului, V </a:t>
            </a:r>
            <a:r>
              <a:rPr lang="ro-RO" sz="2400" dirty="0" smtClean="0">
                <a:solidFill>
                  <a:schemeClr val="bg1"/>
                </a:solidFill>
                <a:latin typeface="Arial" panose="020B0604020202020204" pitchFamily="34" charset="0"/>
                <a:cs typeface="Arial" panose="020B0604020202020204" pitchFamily="34" charset="0"/>
              </a:rPr>
              <a:t>:</a:t>
            </a:r>
          </a:p>
          <a:p>
            <a:endParaRPr lang="ro-RO" sz="2400" dirty="0">
              <a:solidFill>
                <a:schemeClr val="bg1"/>
              </a:solidFill>
              <a:latin typeface="Arial" panose="020B0604020202020204" pitchFamily="34" charset="0"/>
              <a:cs typeface="Arial" panose="020B0604020202020204" pitchFamily="34" charset="0"/>
            </a:endParaRPr>
          </a:p>
          <a:p>
            <a:pPr algn="ctr"/>
            <a:r>
              <a:rPr lang="ro-RO" sz="2400" dirty="0">
                <a:solidFill>
                  <a:schemeClr val="bg1"/>
                </a:solidFill>
                <a:latin typeface="Arial" panose="020B0604020202020204" pitchFamily="34" charset="0"/>
                <a:cs typeface="Arial" panose="020B0604020202020204" pitchFamily="34" charset="0"/>
              </a:rPr>
              <a:t>ρ = m/V</a:t>
            </a:r>
            <a:r>
              <a:rPr lang="ro-RO" sz="2400" baseline="-25000" dirty="0">
                <a:solidFill>
                  <a:schemeClr val="bg1"/>
                </a:solidFill>
                <a:latin typeface="Arial" panose="020B0604020202020204" pitchFamily="34" charset="0"/>
                <a:cs typeface="Arial" panose="020B0604020202020204" pitchFamily="34" charset="0"/>
              </a:rPr>
              <a:t>1 </a:t>
            </a:r>
            <a:r>
              <a:rPr lang="ro-RO" sz="2400" dirty="0">
                <a:solidFill>
                  <a:schemeClr val="bg1"/>
                </a:solidFill>
                <a:latin typeface="Arial" panose="020B0604020202020204" pitchFamily="34" charset="0"/>
                <a:cs typeface="Arial" panose="020B0604020202020204" pitchFamily="34" charset="0"/>
              </a:rPr>
              <a:t>- V</a:t>
            </a:r>
            <a:r>
              <a:rPr lang="ro-RO" sz="2400" baseline="-25000" dirty="0">
                <a:solidFill>
                  <a:schemeClr val="bg1"/>
                </a:solidFill>
                <a:latin typeface="Arial" panose="020B0604020202020204" pitchFamily="34" charset="0"/>
                <a:cs typeface="Arial" panose="020B0604020202020204" pitchFamily="34" charset="0"/>
              </a:rPr>
              <a:t>0</a:t>
            </a:r>
            <a:endParaRPr lang="en-US" sz="2400" dirty="0">
              <a:solidFill>
                <a:schemeClr val="bg1"/>
              </a:solidFill>
              <a:latin typeface="Arial" panose="020B0604020202020204" pitchFamily="34" charset="0"/>
              <a:cs typeface="Arial" panose="020B0604020202020204" pitchFamily="34" charset="0"/>
            </a:endParaRPr>
          </a:p>
          <a:p>
            <a:endParaRPr lang="ro-RO" sz="2400" dirty="0" smtClean="0">
              <a:solidFill>
                <a:schemeClr val="bg1"/>
              </a:solidFill>
              <a:latin typeface="Arial" panose="020B0604020202020204" pitchFamily="34" charset="0"/>
              <a:cs typeface="Arial" panose="020B0604020202020204" pitchFamily="34" charset="0"/>
            </a:endParaRPr>
          </a:p>
          <a:p>
            <a:endParaRPr lang="en-US" sz="2400" dirty="0">
              <a:solidFill>
                <a:schemeClr val="bg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258021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TM04033919[[fn=Schaltkreis]]</Template>
  <TotalTime>157</TotalTime>
  <Words>734</Words>
  <Application>Microsoft Office PowerPoint</Application>
  <PresentationFormat>Widescreen</PresentationFormat>
  <Paragraphs>156</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Times New Roman</vt:lpstr>
      <vt:lpstr>Trebuchet MS</vt:lpstr>
      <vt:lpstr>Tw Cen MT</vt:lpstr>
      <vt:lpstr>Circuit</vt:lpstr>
      <vt:lpstr>Bitmap Image</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lpstr>Operații de bază în laborator</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Operații de bază în laborator</dc:title>
  <dc:creator>RePack by Diakov</dc:creator>
  <cp:lastModifiedBy>RePack by Diakov</cp:lastModifiedBy>
  <cp:revision>18</cp:revision>
  <dcterms:created xsi:type="dcterms:W3CDTF">2020-03-23T19:02:09Z</dcterms:created>
  <dcterms:modified xsi:type="dcterms:W3CDTF">2020-03-23T22:29:36Z</dcterms:modified>
</cp:coreProperties>
</file>